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  <p:sldMasterId id="2147483678" r:id="rId3"/>
    <p:sldMasterId id="2147483709" r:id="rId4"/>
    <p:sldMasterId id="2147483721" r:id="rId5"/>
  </p:sldMasterIdLst>
  <p:notesMasterIdLst>
    <p:notesMasterId r:id="rId26"/>
  </p:notesMasterIdLst>
  <p:sldIdLst>
    <p:sldId id="526" r:id="rId6"/>
    <p:sldId id="618" r:id="rId7"/>
    <p:sldId id="530" r:id="rId8"/>
    <p:sldId id="531" r:id="rId9"/>
    <p:sldId id="532" r:id="rId10"/>
    <p:sldId id="619" r:id="rId11"/>
    <p:sldId id="534" r:id="rId12"/>
    <p:sldId id="535" r:id="rId13"/>
    <p:sldId id="620" r:id="rId14"/>
    <p:sldId id="537" r:id="rId15"/>
    <p:sldId id="538" r:id="rId16"/>
    <p:sldId id="621" r:id="rId17"/>
    <p:sldId id="623" r:id="rId18"/>
    <p:sldId id="624" r:id="rId19"/>
    <p:sldId id="625" r:id="rId20"/>
    <p:sldId id="626" r:id="rId21"/>
    <p:sldId id="627" r:id="rId22"/>
    <p:sldId id="628" r:id="rId23"/>
    <p:sldId id="629" r:id="rId24"/>
    <p:sldId id="630" r:id="rId25"/>
  </p:sldIdLst>
  <p:sldSz cx="9144000" cy="5143500" type="screen16x9"/>
  <p:notesSz cx="6954838" cy="93091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39">
          <p15:clr>
            <a:srgbClr val="A4A3A4"/>
          </p15:clr>
        </p15:guide>
        <p15:guide id="4" pos="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32">
          <p15:clr>
            <a:srgbClr val="A4A3A4"/>
          </p15:clr>
        </p15:guide>
        <p15:guide id="4" pos="219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FFFF"/>
    <a:srgbClr val="FF9999"/>
    <a:srgbClr val="9966FF"/>
    <a:srgbClr val="00CCFF"/>
    <a:srgbClr val="CCFFCC"/>
    <a:srgbClr val="800000"/>
    <a:srgbClr val="3333FF"/>
    <a:srgbClr val="FF505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327" autoAdjust="0"/>
    <p:restoredTop sz="99389" autoAdjust="0"/>
  </p:normalViewPr>
  <p:slideViewPr>
    <p:cSldViewPr>
      <p:cViewPr varScale="1">
        <p:scale>
          <a:sx n="149" d="100"/>
          <a:sy n="149" d="100"/>
        </p:scale>
        <p:origin x="126" y="144"/>
      </p:cViewPr>
      <p:guideLst>
        <p:guide orient="horz" pos="1620"/>
        <p:guide pos="2880"/>
        <p:guide orient="horz" pos="3239"/>
        <p:guide pos="22"/>
      </p:guideLst>
    </p:cSldViewPr>
  </p:slideViewPr>
  <p:outlineViewPr>
    <p:cViewPr>
      <p:scale>
        <a:sx n="33" d="100"/>
        <a:sy n="33" d="100"/>
      </p:scale>
      <p:origin x="0" y="822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-4218"/>
    </p:cViewPr>
  </p:sorterViewPr>
  <p:notesViewPr>
    <p:cSldViewPr>
      <p:cViewPr varScale="1">
        <p:scale>
          <a:sx n="60" d="100"/>
          <a:sy n="60" d="100"/>
        </p:scale>
        <p:origin x="2724" y="36"/>
      </p:cViewPr>
      <p:guideLst>
        <p:guide orient="horz" pos="2880"/>
        <p:guide pos="2160"/>
        <p:guide orient="horz" pos="2932"/>
        <p:guide pos="21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FB05AC1-21CB-4140-86C0-AE348F95C637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698500"/>
            <a:ext cx="6205538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21823"/>
            <a:ext cx="5563870" cy="4189095"/>
          </a:xfrm>
          <a:prstGeom prst="rect">
            <a:avLst/>
          </a:prstGeom>
        </p:spPr>
        <p:txBody>
          <a:bodyPr vert="horz" lIns="92930" tIns="46465" rIns="92930" bIns="4646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44FE61DE-9F11-48CD-BFF5-EF777A681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9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9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9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E61DE-9F11-48CD-BFF5-EF777A68131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8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4201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351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580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137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197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7784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48817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 smtClean="0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48817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48817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5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405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186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464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716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026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6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54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90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753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73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7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06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312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41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17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0152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8018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17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698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338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9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90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336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270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156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E5FAFAA5-36B3-4E2B-9C8C-08ED2B9370BA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9368FCC8-9D93-4E8D-9856-5E1C361B4F1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1534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5483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616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2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7221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808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0460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6382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793242"/>
            <a:ext cx="3749040" cy="6858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228600"/>
            <a:ext cx="3931920" cy="571500"/>
          </a:xfrm>
          <a:prstGeom prst="rect">
            <a:avLst/>
          </a:prstGeo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830670"/>
            <a:ext cx="3931920" cy="8001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1657350"/>
            <a:ext cx="8666456" cy="2983230"/>
          </a:xfrm>
          <a:prstGeom prst="rect">
            <a:avLst/>
          </a:prstGeo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48852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48852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48852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92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3543300"/>
            <a:ext cx="5486400" cy="498402"/>
          </a:xfrm>
          <a:prstGeom prst="rect">
            <a:avLst/>
          </a:prstGeo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4041703"/>
            <a:ext cx="5486400" cy="684191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187398"/>
            <a:ext cx="8534400" cy="325755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4881753"/>
            <a:ext cx="3002280" cy="205740"/>
          </a:xfrm>
          <a:prstGeom prst="rect">
            <a:avLst/>
          </a:prstGeom>
        </p:spPr>
        <p:txBody>
          <a:bodyPr vert="horz" rtlCol="0"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4881753"/>
            <a:ext cx="464288" cy="205740"/>
          </a:xfrm>
          <a:prstGeom prst="rect">
            <a:avLst/>
          </a:prstGeo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4187F777-4F1F-48D7-A45F-BBA6BCE64393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4881753"/>
            <a:ext cx="3907464" cy="205740"/>
          </a:xfrm>
          <a:prstGeom prst="rect">
            <a:avLst/>
          </a:prstGeom>
        </p:spPr>
        <p:txBody>
          <a:bodyPr vert="horz" rtlCol="0"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590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152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678"/>
            <a:ext cx="8229600" cy="339471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4800600"/>
            <a:ext cx="3002280" cy="205740"/>
          </a:xfrm>
          <a:prstGeom prst="rect">
            <a:avLst/>
          </a:prstGeom>
        </p:spPr>
        <p:txBody>
          <a:bodyPr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4800600"/>
            <a:ext cx="4212264" cy="20574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8952" y="4885926"/>
            <a:ext cx="464288" cy="205740"/>
          </a:xfrm>
          <a:prstGeom prst="rect">
            <a:avLst/>
          </a:prstGeom>
        </p:spPr>
        <p:txBody>
          <a:bodyPr/>
          <a:lstStyle/>
          <a:p>
            <a:fld id="{4187F777-4F1F-48D7-A45F-BBA6BCE64393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1611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4800600"/>
            <a:ext cx="3002280" cy="205740"/>
          </a:xfrm>
          <a:prstGeom prst="rect">
            <a:avLst/>
          </a:prstGeom>
        </p:spPr>
        <p:txBody>
          <a:bodyPr/>
          <a:lstStyle/>
          <a:p>
            <a:fld id="{9D7A37A6-62F7-482E-936C-AA9C9B0EA86A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0" y="4800600"/>
            <a:ext cx="4212264" cy="20574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38952" y="4885926"/>
            <a:ext cx="464288" cy="205740"/>
          </a:xfrm>
          <a:prstGeom prst="rect">
            <a:avLst/>
          </a:prstGeom>
        </p:spPr>
        <p:txBody>
          <a:bodyPr/>
          <a:lstStyle/>
          <a:p>
            <a:fld id="{4187F777-4F1F-48D7-A45F-BBA6BCE64393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01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098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089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BEBA647-432A-4A20-B263-BC845750CA9D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DA3CD-79C5-4916-9145-B01D9125897A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200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BEBA647-432A-4A20-B263-BC845750CA9D}" type="datetimeFigureOut">
              <a:rPr lang="en-US">
                <a:solidFill>
                  <a:prstClr val="white"/>
                </a:solidFill>
              </a:rPr>
              <a:pPr/>
              <a:t>4/23/2022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DA3CD-79C5-4916-9145-B01D9125897A}" type="slidenum">
              <a:rPr lang="en-US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7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5D588A-3F0F-4162-9105-DC47008608AE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FD73017-607B-47F0-A9BA-889FEF78BE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46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"/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6" b="21875"/>
          <a:stretch/>
        </p:blipFill>
        <p:spPr bwMode="auto">
          <a:xfrm rot="10800000" flipV="1"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9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-17463"/>
            <a:ext cx="9205913" cy="5175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27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811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72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268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5" r:id="rId12"/>
    <p:sldLayoutId id="2147483736" r:id="rId13"/>
    <p:sldLayoutId id="2147483753" r:id="rId14"/>
    <p:sldLayoutId id="2147483755" r:id="rId15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8943" y="2248585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Lecture_05</a:t>
            </a:r>
            <a:endParaRPr lang="en-US" sz="36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65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008" y="209550"/>
            <a:ext cx="8038792" cy="738664"/>
          </a:xfrm>
          <a:prstGeom prst="rect">
            <a:avLst/>
          </a:prstGeom>
          <a:gradFill rotWithShape="1">
            <a:gsLst>
              <a:gs pos="0">
                <a:srgbClr val="A8CDD7">
                  <a:tint val="70000"/>
                  <a:satMod val="180000"/>
                </a:srgbClr>
              </a:gs>
              <a:gs pos="62000">
                <a:srgbClr val="A8CDD7">
                  <a:tint val="30000"/>
                  <a:satMod val="180000"/>
                </a:srgbClr>
              </a:gs>
              <a:gs pos="100000">
                <a:srgbClr val="A8CDD7">
                  <a:tint val="22000"/>
                  <a:satMod val="180000"/>
                </a:srgbClr>
              </a:gs>
            </a:gsLst>
            <a:lin ang="16200000" scaled="0"/>
          </a:gradFill>
          <a:ln w="9525" cap="flat" cmpd="sng" algn="ctr">
            <a:solidFill>
              <a:srgbClr val="A8CDD7">
                <a:shade val="8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alibri" pitchFamily="34" charset="0"/>
              </a:rPr>
              <a:t>14.3(3)A life insurance agent found the following data for distribution of age </a:t>
            </a:r>
          </a:p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alibri" pitchFamily="34" charset="0"/>
              </a:rPr>
              <a:t>of 100 policy holders. Calculate median age, if policies are given only to the </a:t>
            </a:r>
          </a:p>
          <a:p>
            <a:pPr>
              <a:defRPr/>
            </a:pPr>
            <a:r>
              <a:rPr lang="en-US" sz="1400" b="1" kern="0" dirty="0" smtClean="0">
                <a:solidFill>
                  <a:sysClr val="windowText" lastClr="000000"/>
                </a:solidFill>
                <a:latin typeface="Bookman Old Style" pitchFamily="18" charset="0"/>
                <a:cs typeface="Calibri" pitchFamily="34" charset="0"/>
              </a:rPr>
              <a:t>persons having age 18 years onwards but less than 60 years. </a:t>
            </a:r>
            <a:endParaRPr lang="en-US" sz="1400" b="1" kern="0" baseline="-25000" dirty="0" smtClean="0">
              <a:solidFill>
                <a:sysClr val="windowText" lastClr="000000"/>
              </a:solidFill>
              <a:latin typeface="Bookman Old Style" pitchFamily="18" charset="0"/>
              <a:cs typeface="Calibri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07588"/>
              </p:ext>
            </p:extLst>
          </p:nvPr>
        </p:nvGraphicFramePr>
        <p:xfrm>
          <a:off x="267006" y="1012288"/>
          <a:ext cx="8267394" cy="87366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1104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8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8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68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68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58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3260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Age (in years)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Below 20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Below 25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Below 30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Below 35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Below 40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Below 45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Below 50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Below 55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Below 60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05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Frequency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24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45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78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89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92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98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10461015" y="8280345"/>
            <a:ext cx="214312" cy="214313"/>
            <a:chOff x="4800600" y="3276600"/>
            <a:chExt cx="152400" cy="152400"/>
          </a:xfrm>
        </p:grpSpPr>
        <p:sp>
          <p:nvSpPr>
            <p:cNvPr id="90" name="Oval 89"/>
            <p:cNvSpPr/>
            <p:nvPr/>
          </p:nvSpPr>
          <p:spPr>
            <a:xfrm>
              <a:off x="4800600" y="3276600"/>
              <a:ext cx="152400" cy="152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Minus 90"/>
            <p:cNvSpPr/>
            <p:nvPr/>
          </p:nvSpPr>
          <p:spPr>
            <a:xfrm>
              <a:off x="4813696" y="3289696"/>
              <a:ext cx="126209" cy="126209"/>
            </a:xfrm>
            <a:prstGeom prst="mathMinus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74" name="Straight Arrow Connector 73"/>
          <p:cNvCxnSpPr/>
          <p:nvPr/>
        </p:nvCxnSpPr>
        <p:spPr>
          <a:xfrm rot="5400000">
            <a:off x="10240352" y="8769295"/>
            <a:ext cx="212725" cy="9525"/>
          </a:xfrm>
          <a:prstGeom prst="straightConnector1">
            <a:avLst/>
          </a:prstGeom>
          <a:ln w="28575">
            <a:solidFill>
              <a:srgbClr val="FF99F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>
            <a:grpSpLocks/>
          </p:cNvGrpSpPr>
          <p:nvPr/>
        </p:nvGrpSpPr>
        <p:grpSpPr bwMode="auto">
          <a:xfrm>
            <a:off x="10461015" y="8675633"/>
            <a:ext cx="214312" cy="214312"/>
            <a:chOff x="4800600" y="3276600"/>
            <a:chExt cx="152400" cy="152400"/>
          </a:xfrm>
        </p:grpSpPr>
        <p:sp>
          <p:nvSpPr>
            <p:cNvPr id="88" name="Oval 87"/>
            <p:cNvSpPr/>
            <p:nvPr/>
          </p:nvSpPr>
          <p:spPr>
            <a:xfrm>
              <a:off x="4800600" y="3276600"/>
              <a:ext cx="152400" cy="152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Minus 88"/>
            <p:cNvSpPr/>
            <p:nvPr/>
          </p:nvSpPr>
          <p:spPr>
            <a:xfrm>
              <a:off x="4813696" y="3289696"/>
              <a:ext cx="126209" cy="126209"/>
            </a:xfrm>
            <a:prstGeom prst="mathMinus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49" name="Table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24910"/>
              </p:ext>
            </p:extLst>
          </p:nvPr>
        </p:nvGraphicFramePr>
        <p:xfrm>
          <a:off x="304800" y="2019961"/>
          <a:ext cx="6324600" cy="291398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14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08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903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0" name="TextBox 149"/>
          <p:cNvSpPr txBox="1"/>
          <p:nvPr/>
        </p:nvSpPr>
        <p:spPr>
          <a:xfrm>
            <a:off x="304800" y="2044165"/>
            <a:ext cx="129540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Age (in years)</a:t>
            </a: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304800" y="2416373"/>
            <a:ext cx="129540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Below 20</a:t>
            </a: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96008" y="2715358"/>
            <a:ext cx="129540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Below 25</a:t>
            </a: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96008" y="2965939"/>
            <a:ext cx="129540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Below 30</a:t>
            </a: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78424" y="3257550"/>
            <a:ext cx="129540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Below 35</a:t>
            </a: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69632" y="3527133"/>
            <a:ext cx="129540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Below 40</a:t>
            </a: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34464" y="3805557"/>
            <a:ext cx="129540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Below 45</a:t>
            </a: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60840" y="4114759"/>
            <a:ext cx="1295400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Below 50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43256" y="4362405"/>
            <a:ext cx="1295400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Below 55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234464" y="4649621"/>
            <a:ext cx="129540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Below 60</a:t>
            </a: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3156440" y="2055128"/>
            <a:ext cx="1642553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Cuml</a:t>
            </a:r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. frequency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757425" y="2415079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757425" y="2716327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6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3702566" y="3017575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24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710352" y="3298582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45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3702566" y="3562350"/>
            <a:ext cx="47237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78</a:t>
            </a:r>
            <a:endParaRPr lang="en-US" sz="1400" i="1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702566" y="3840937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89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702566" y="4098437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92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702566" y="4387467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98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657886" y="4655477"/>
            <a:ext cx="71732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100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029690" y="2082310"/>
            <a:ext cx="78971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Class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940419" y="2429853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15 - 20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953946" y="2706276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20 - 25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967473" y="2982699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25 - 30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981000" y="3259122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30 - 35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975914" y="3542065"/>
            <a:ext cx="843486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35 - 40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967414" y="3791648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40 - 45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960621" y="4057911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45 - 50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943668" y="4364814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50 - 55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926715" y="4641237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55 - 60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5706244" y="3565493"/>
            <a:ext cx="360444" cy="26723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5015167" y="2095357"/>
            <a:ext cx="117071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Frequency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710804" y="4675997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100 – 98 = 2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4822242" y="4391517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98 – 92 = 6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822242" y="4107037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92 – 89 = 3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812718" y="3822557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89 – 78 = 11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799382" y="3538077"/>
            <a:ext cx="172211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78 – 45 = 33</a:t>
            </a:r>
            <a:endParaRPr lang="en-US" sz="1400" i="1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822242" y="3248517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45 – 24 = 21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936542" y="2986460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24 – 6 = 18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5050842" y="2704083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6 – 2 = 4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5360307" y="2442026"/>
            <a:ext cx="430014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172200" y="3543823"/>
            <a:ext cx="3810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prstClr val="black"/>
                </a:solidFill>
                <a:latin typeface="Book Antiqua" pitchFamily="18" charset="0"/>
              </a:rPr>
              <a:t>f</a:t>
            </a:r>
            <a:endParaRPr lang="en-US" sz="1400" baseline="-25000" dirty="0">
              <a:solidFill>
                <a:prstClr val="black"/>
              </a:solidFill>
            </a:endParaRPr>
          </a:p>
        </p:txBody>
      </p:sp>
      <p:cxnSp>
        <p:nvCxnSpPr>
          <p:cNvPr id="200" name="Straight Arrow Connector 199"/>
          <p:cNvCxnSpPr/>
          <p:nvPr/>
        </p:nvCxnSpPr>
        <p:spPr>
          <a:xfrm flipH="1">
            <a:off x="5993214" y="3697711"/>
            <a:ext cx="321114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5400000">
            <a:off x="3774710" y="2710134"/>
            <a:ext cx="257175" cy="12700"/>
          </a:xfrm>
          <a:prstGeom prst="straightConnector1">
            <a:avLst/>
          </a:prstGeom>
          <a:ln w="28575">
            <a:solidFill>
              <a:srgbClr val="00206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>
            <a:grpSpLocks/>
          </p:cNvGrpSpPr>
          <p:nvPr/>
        </p:nvGrpSpPr>
        <p:grpSpPr bwMode="auto">
          <a:xfrm>
            <a:off x="3985848" y="2612782"/>
            <a:ext cx="214312" cy="214312"/>
            <a:chOff x="4800600" y="3276600"/>
            <a:chExt cx="152400" cy="152400"/>
          </a:xfrm>
        </p:grpSpPr>
        <p:sp>
          <p:nvSpPr>
            <p:cNvPr id="86" name="Oval 85"/>
            <p:cNvSpPr/>
            <p:nvPr/>
          </p:nvSpPr>
          <p:spPr>
            <a:xfrm>
              <a:off x="4800600" y="3276600"/>
              <a:ext cx="152400" cy="1524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Minus 86"/>
            <p:cNvSpPr/>
            <p:nvPr/>
          </p:nvSpPr>
          <p:spPr>
            <a:xfrm>
              <a:off x="4813696" y="3289696"/>
              <a:ext cx="126209" cy="126209"/>
            </a:xfrm>
            <a:prstGeom prst="mathMinus">
              <a:avLst/>
            </a:prstGeom>
            <a:solidFill>
              <a:srgbClr val="0000F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48470" y="-596602"/>
            <a:ext cx="1778245" cy="307777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14.3 – Q.3</a:t>
            </a:r>
            <a:endParaRPr lang="en-US" sz="14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11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6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8" grpId="0" animBg="1"/>
      <p:bldP spid="188" grpId="1" animBg="1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62766"/>
              </p:ext>
            </p:extLst>
          </p:nvPr>
        </p:nvGraphicFramePr>
        <p:xfrm>
          <a:off x="496676" y="243098"/>
          <a:ext cx="4439920" cy="291398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79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8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r>
                        <a:rPr lang="en-US" sz="1200" b="0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903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59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0" name="Rounded Rectangle 129"/>
          <p:cNvSpPr/>
          <p:nvPr/>
        </p:nvSpPr>
        <p:spPr>
          <a:xfrm>
            <a:off x="3962400" y="1504950"/>
            <a:ext cx="479751" cy="26723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2689945" y="1767920"/>
            <a:ext cx="360444" cy="26723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5133273" y="2872107"/>
            <a:ext cx="2118427" cy="364153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prstClr val="white"/>
              </a:solidFill>
            </a:endParaRPr>
          </a:p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3965249" y="1503298"/>
            <a:ext cx="479751" cy="26723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727276" y="1779833"/>
            <a:ext cx="702404" cy="26723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3962400" y="1768953"/>
            <a:ext cx="479751" cy="26723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35639" y="3298190"/>
            <a:ext cx="2309931" cy="614003"/>
            <a:chOff x="656908" y="3399790"/>
            <a:chExt cx="2309931" cy="614003"/>
          </a:xfrm>
        </p:grpSpPr>
        <p:sp>
          <p:nvSpPr>
            <p:cNvPr id="8" name="TextBox 7"/>
            <p:cNvSpPr txBox="1"/>
            <p:nvPr/>
          </p:nvSpPr>
          <p:spPr>
            <a:xfrm>
              <a:off x="1251462" y="3404039"/>
              <a:ext cx="329501" cy="36933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n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320042" y="3692255"/>
              <a:ext cx="182880" cy="12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272866" y="3638550"/>
              <a:ext cx="327334" cy="36933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2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6908" y="3498701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Here 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15622" y="3505639"/>
              <a:ext cx="329501" cy="36933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=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89942" y="3399790"/>
              <a:ext cx="629029" cy="36933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100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58522" y="3688006"/>
              <a:ext cx="457200" cy="127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928186" y="3644461"/>
              <a:ext cx="327334" cy="36933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2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85242" y="3515561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= 50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28600" y="3823933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Median class is 35 </a:t>
            </a:r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- 40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665" y="4138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35,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7332" y="41389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5,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15316" y="413893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f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33,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75396" y="4138930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.f.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= 45,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479" y="307944"/>
            <a:ext cx="78971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Class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98868" y="297784"/>
            <a:ext cx="117071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frequency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70243" y="298134"/>
            <a:ext cx="1642553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Cum. frequency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699214" y="1780467"/>
            <a:ext cx="360444" cy="26723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7166" y="655487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15 - 20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0693" y="931910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20 - 25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4220" y="1208333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25 - 30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7747" y="1484756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30 - 35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6275" y="1760544"/>
            <a:ext cx="843486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35 - 40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4161" y="2017282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40 - 45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7368" y="2283545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45 - 50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0415" y="2590448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50 - 55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3462" y="2866871"/>
            <a:ext cx="112268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55 - 60 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94505" y="2878424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100 – 98 = 2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05943" y="2593944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98 – 92 = 6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05943" y="2309464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92 – 89 = 3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96419" y="2024984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89 – 78 = 11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83083" y="1740504"/>
            <a:ext cx="172211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78 – 45 = 33</a:t>
            </a:r>
            <a:endParaRPr lang="en-US" sz="1400" i="1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05943" y="1450944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45 – 24 = 21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20243" y="1188887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24 – 6 = 18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34543" y="906510"/>
            <a:ext cx="1349567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6 – 2 = 4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344008" y="644453"/>
            <a:ext cx="430014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61939" y="631709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61939" y="932957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6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07080" y="1234205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24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07080" y="1493413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45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7080" y="1742111"/>
            <a:ext cx="47237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78</a:t>
            </a:r>
            <a:endParaRPr lang="en-US" sz="1400" i="1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07080" y="2057567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89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007080" y="2315067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92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007080" y="2604097"/>
            <a:ext cx="452911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98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62400" y="2872107"/>
            <a:ext cx="71732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Bookman Old Style" pitchFamily="18" charset="0"/>
                <a:cs typeface="MV Boli" pitchFamily="2" charset="0"/>
              </a:rPr>
              <a:t>100</a:t>
            </a:r>
            <a:endParaRPr lang="en-US" sz="1400" dirty="0">
              <a:solidFill>
                <a:prstClr val="black"/>
              </a:solidFill>
              <a:latin typeface="Bookman Old Style" pitchFamily="18" charset="0"/>
              <a:cs typeface="MV Boli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181600" y="639807"/>
            <a:ext cx="101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Median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12325" y="63980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l   +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24993" y="311393"/>
            <a:ext cx="329501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n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346397" y="545904"/>
            <a:ext cx="327334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7413543" y="618294"/>
            <a:ext cx="1828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Bracket 71"/>
          <p:cNvSpPr/>
          <p:nvPr/>
        </p:nvSpPr>
        <p:spPr>
          <a:xfrm>
            <a:off x="8302453" y="338063"/>
            <a:ext cx="73152" cy="914400"/>
          </a:xfrm>
          <a:prstGeom prst="rightBracket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3" name="Left Bracket 72"/>
          <p:cNvSpPr/>
          <p:nvPr/>
        </p:nvSpPr>
        <p:spPr>
          <a:xfrm>
            <a:off x="7340473" y="343500"/>
            <a:ext cx="73152" cy="914400"/>
          </a:xfrm>
          <a:prstGeom prst="leftBracket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586263" y="424383"/>
            <a:ext cx="258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-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775331" y="4166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. f</a:t>
            </a:r>
            <a:r>
              <a:rPr lang="en-US" dirty="0" smtClean="0">
                <a:solidFill>
                  <a:prstClr val="black"/>
                </a:solidFill>
              </a:rPr>
              <a:t> .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7405483" y="854953"/>
            <a:ext cx="9144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684985" y="852651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f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400678" y="63980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602580" y="63980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231318" y="1353785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446043" y="13741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35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40304" y="1355293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3" name="Double Bracket 82"/>
          <p:cNvSpPr/>
          <p:nvPr/>
        </p:nvSpPr>
        <p:spPr>
          <a:xfrm>
            <a:off x="7227785" y="1215871"/>
            <a:ext cx="914400" cy="685800"/>
          </a:xfrm>
          <a:prstGeom prst="bracketPair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181500" y="126742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50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597224" y="1253693"/>
            <a:ext cx="258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-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64654" y="12748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45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7354683" y="1611357"/>
            <a:ext cx="73152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517819" y="1560557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33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135704" y="1429985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391003" y="144931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231318" y="201209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431293" y="203241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35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845874" y="2013599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094284" y="1868343"/>
            <a:ext cx="49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25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7199516" y="2202115"/>
            <a:ext cx="36576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7168281" y="2171635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33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231318" y="2475314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=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431293" y="247531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35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45874" y="247531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87445" y="2475314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Bookman Old Style" pitchFamily="18" charset="0"/>
              </a:rPr>
              <a:t> 0.76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5094804" y="2865085"/>
            <a:ext cx="2198211" cy="369332"/>
            <a:chOff x="533400" y="3573264"/>
            <a:chExt cx="2198211" cy="369332"/>
          </a:xfrm>
        </p:grpSpPr>
        <p:sp>
          <p:nvSpPr>
            <p:cNvPr id="102" name="Rectangle 101"/>
            <p:cNvSpPr/>
            <p:nvPr/>
          </p:nvSpPr>
          <p:spPr>
            <a:xfrm>
              <a:off x="533400" y="3573264"/>
              <a:ext cx="10150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Bookman Old Style" pitchFamily="18" charset="0"/>
                </a:rPr>
                <a:t>Median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676400" y="3573264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=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828800" y="3573264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Bookman Old Style" pitchFamily="18" charset="0"/>
                </a:rPr>
                <a:t> 35.76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3155901" y="1746250"/>
            <a:ext cx="38100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prstClr val="black"/>
                </a:solidFill>
                <a:latin typeface="Book Antiqua" pitchFamily="18" charset="0"/>
              </a:rPr>
              <a:t>f</a:t>
            </a:r>
            <a:endParaRPr lang="en-US" sz="1400" baseline="-25000" dirty="0">
              <a:solidFill>
                <a:prstClr val="black"/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2976915" y="1900138"/>
            <a:ext cx="321114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525916" y="1478636"/>
            <a:ext cx="46101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prstClr val="black"/>
                </a:solidFill>
              </a:rPr>
              <a:t>c.</a:t>
            </a:r>
            <a:r>
              <a:rPr lang="en-US" sz="1400" i="1" dirty="0" err="1">
                <a:solidFill>
                  <a:prstClr val="black"/>
                </a:solidFill>
              </a:rPr>
              <a:t>f</a:t>
            </a:r>
            <a:endParaRPr lang="en-US" sz="1400" i="1" dirty="0">
              <a:solidFill>
                <a:prstClr val="black"/>
              </a:solidFill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4381315" y="1634893"/>
            <a:ext cx="254144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2457450" y="3408844"/>
            <a:ext cx="359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Bookman Old Style" pitchFamily="18" charset="0"/>
              </a:rPr>
              <a:t>which line in the class 35 - 40</a:t>
            </a:r>
          </a:p>
        </p:txBody>
      </p:sp>
      <p:sp>
        <p:nvSpPr>
          <p:cNvPr id="112" name="Cloud 111"/>
          <p:cNvSpPr/>
          <p:nvPr/>
        </p:nvSpPr>
        <p:spPr bwMode="auto">
          <a:xfrm rot="10800000" flipH="1" flipV="1">
            <a:off x="4492036" y="356513"/>
            <a:ext cx="3272420" cy="1436020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4552752" y="674412"/>
            <a:ext cx="3338916" cy="717789"/>
            <a:chOff x="5690784" y="1787664"/>
            <a:chExt cx="3338916" cy="717789"/>
          </a:xfrm>
        </p:grpSpPr>
        <p:sp>
          <p:nvSpPr>
            <p:cNvPr id="114" name="TextBox 113"/>
            <p:cNvSpPr txBox="1"/>
            <p:nvPr/>
          </p:nvSpPr>
          <p:spPr>
            <a:xfrm>
              <a:off x="5690784" y="1787664"/>
              <a:ext cx="33389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Which </a:t>
              </a:r>
              <a:r>
                <a:rPr lang="en-US" sz="2000" b="1" dirty="0" err="1" smtClean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c.f</a:t>
              </a:r>
              <a:r>
                <a:rPr lang="en-US" sz="2000" b="1" dirty="0" smtClean="0">
                  <a:solidFill>
                    <a:prstClr val="white"/>
                  </a:solidFill>
                  <a:latin typeface="Comic Sans MS" pitchFamily="66" charset="0"/>
                  <a:sym typeface="Symbol"/>
                </a:rPr>
                <a:t> just greater than or equal to    ?</a:t>
              </a:r>
              <a:endParaRPr lang="en-US" sz="2000" b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044211" y="2105343"/>
              <a:ext cx="498856" cy="40011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Comic Sans MS" pitchFamily="66" charset="0"/>
                </a:rPr>
                <a:t>50</a:t>
              </a:r>
              <a:endParaRPr lang="en-US" sz="2000" b="1" i="1" dirty="0">
                <a:solidFill>
                  <a:prstClr val="white"/>
                </a:solidFill>
                <a:latin typeface="Comic Sans MS" pitchFamily="66" charset="0"/>
              </a:endParaRPr>
            </a:p>
          </p:txBody>
        </p:sp>
      </p:grpSp>
      <p:sp>
        <p:nvSpPr>
          <p:cNvPr id="119" name="Cloud 118"/>
          <p:cNvSpPr/>
          <p:nvPr/>
        </p:nvSpPr>
        <p:spPr bwMode="auto">
          <a:xfrm rot="10800000" flipH="1" flipV="1">
            <a:off x="4254577" y="297784"/>
            <a:ext cx="4192835" cy="1593755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975672" y="647272"/>
            <a:ext cx="3171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omic Sans MS" pitchFamily="66" charset="0"/>
                <a:sym typeface="Symbol"/>
              </a:rPr>
              <a:t>Cumulative frequency of the class </a:t>
            </a:r>
            <a:r>
              <a:rPr lang="en-US" sz="2000" b="1" dirty="0" err="1" smtClean="0">
                <a:solidFill>
                  <a:prstClr val="white"/>
                </a:solidFill>
                <a:latin typeface="Comic Sans MS" pitchFamily="66" charset="0"/>
                <a:sym typeface="Symbol"/>
              </a:rPr>
              <a:t>preceeding</a:t>
            </a:r>
            <a:r>
              <a:rPr lang="en-US" sz="2000" b="1" dirty="0" smtClean="0">
                <a:solidFill>
                  <a:prstClr val="white"/>
                </a:solidFill>
                <a:latin typeface="Comic Sans MS" pitchFamily="66" charset="0"/>
                <a:sym typeface="Symbol"/>
              </a:rPr>
              <a:t> the median class (c.f.)</a:t>
            </a:r>
            <a:endParaRPr lang="en-US" sz="2000" b="1" dirty="0">
              <a:solidFill>
                <a:prstClr val="white"/>
              </a:solidFill>
              <a:latin typeface="Comic Sans MS" pitchFamily="66" charset="0"/>
            </a:endParaRPr>
          </a:p>
        </p:txBody>
      </p:sp>
      <p:sp>
        <p:nvSpPr>
          <p:cNvPr id="128" name="Curved Down Arrow 127"/>
          <p:cNvSpPr/>
          <p:nvPr/>
        </p:nvSpPr>
        <p:spPr>
          <a:xfrm rot="15441465" flipH="1">
            <a:off x="254562" y="734067"/>
            <a:ext cx="353756" cy="527025"/>
          </a:xfrm>
          <a:prstGeom prst="curvedDownArrow">
            <a:avLst>
              <a:gd name="adj1" fmla="val 25000"/>
              <a:gd name="adj2" fmla="val 65120"/>
              <a:gd name="adj3" fmla="val 2500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231318" y="64135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=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7236903" y="2271736"/>
            <a:ext cx="303467" cy="1916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7225315" y="1976545"/>
            <a:ext cx="303467" cy="1916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7453313" y="189282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Bookman Old Style" pitchFamily="18" charset="0"/>
              </a:rPr>
              <a:t> 0.76 </a:t>
            </a:r>
            <a:endParaRPr lang="en-US" sz="12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20623" y="-524594"/>
            <a:ext cx="1778245" cy="307777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14.3 – Q.3</a:t>
            </a:r>
            <a:endParaRPr lang="en-US" sz="14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00"/>
                            </p:stCondLst>
                            <p:childTnLst>
                              <p:par>
                                <p:cTn id="3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000"/>
                            </p:stCondLst>
                            <p:childTnLst>
                              <p:par>
                                <p:cTn id="3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500"/>
                            </p:stCondLst>
                            <p:childTnLst>
                              <p:par>
                                <p:cTn id="3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2000"/>
                            </p:stCondLst>
                            <p:childTnLst>
                              <p:par>
                                <p:cTn id="3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2500"/>
                            </p:stCondLst>
                            <p:childTnLst>
                              <p:par>
                                <p:cTn id="3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000"/>
                            </p:stCondLst>
                            <p:childTnLst>
                              <p:par>
                                <p:cTn id="3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500"/>
                            </p:stCondLst>
                            <p:childTnLst>
                              <p:par>
                                <p:cTn id="3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4000"/>
                            </p:stCondLst>
                            <p:childTnLst>
                              <p:par>
                                <p:cTn id="3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5500"/>
                            </p:stCondLst>
                            <p:childTnLst>
                              <p:par>
                                <p:cTn id="3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6000"/>
                            </p:stCondLst>
                            <p:childTnLst>
                              <p:par>
                                <p:cTn id="3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6500"/>
                            </p:stCondLst>
                            <p:childTnLst>
                              <p:par>
                                <p:cTn id="3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500"/>
                            </p:stCondLst>
                            <p:childTnLst>
                              <p:par>
                                <p:cTn id="3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500"/>
                            </p:stCondLst>
                            <p:childTnLst>
                              <p:par>
                                <p:cTn id="3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1000"/>
                            </p:stCondLst>
                            <p:childTnLst>
                              <p:par>
                                <p:cTn id="3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500"/>
                            </p:stCondLst>
                            <p:childTnLst>
                              <p:par>
                                <p:cTn id="3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00"/>
                            </p:stCondLst>
                            <p:childTnLst>
                              <p:par>
                                <p:cTn id="3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500"/>
                            </p:stCondLst>
                            <p:childTnLst>
                              <p:par>
                                <p:cTn id="3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500"/>
                            </p:stCondLst>
                            <p:childTnLst>
                              <p:par>
                                <p:cTn id="4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500"/>
                            </p:stCondLst>
                            <p:childTnLst>
                              <p:par>
                                <p:cTn id="4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000"/>
                            </p:stCondLst>
                            <p:childTnLst>
                              <p:par>
                                <p:cTn id="4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500"/>
                            </p:stCondLst>
                            <p:childTnLst>
                              <p:par>
                                <p:cTn id="4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500"/>
                            </p:stCondLst>
                            <p:childTnLst>
                              <p:par>
                                <p:cTn id="4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500"/>
                            </p:stCondLst>
                            <p:childTnLst>
                              <p:par>
                                <p:cTn id="4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1500"/>
                            </p:stCondLst>
                            <p:childTnLst>
                              <p:par>
                                <p:cTn id="4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500"/>
                            </p:stCondLst>
                            <p:childTnLst>
                              <p:par>
                                <p:cTn id="46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29" grpId="0" animBg="1"/>
      <p:bldP spid="129" grpId="1" animBg="1"/>
      <p:bldP spid="126" grpId="0" animBg="1"/>
      <p:bldP spid="125" grpId="0" animBg="1"/>
      <p:bldP spid="125" grpId="1" animBg="1"/>
      <p:bldP spid="124" grpId="0" animBg="1"/>
      <p:bldP spid="124" grpId="1" animBg="1"/>
      <p:bldP spid="123" grpId="0" animBg="1"/>
      <p:bldP spid="123" grpId="1" animBg="1"/>
      <p:bldP spid="19" grpId="0"/>
      <p:bldP spid="20" grpId="0"/>
      <p:bldP spid="21" grpId="0"/>
      <p:bldP spid="22" grpId="0"/>
      <p:bldP spid="23" grpId="0"/>
      <p:bldP spid="36" grpId="0"/>
      <p:bldP spid="37" grpId="0"/>
      <p:bldP spid="38" grpId="0"/>
      <p:bldP spid="127" grpId="0" animBg="1"/>
      <p:bldP spid="127" grpId="1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2" grpId="0" animBg="1"/>
      <p:bldP spid="73" grpId="0" animBg="1"/>
      <p:bldP spid="74" grpId="0"/>
      <p:bldP spid="75" grpId="0"/>
      <p:bldP spid="77" grpId="0"/>
      <p:bldP spid="78" grpId="0"/>
      <p:bldP spid="79" grpId="0"/>
      <p:bldP spid="80" grpId="0"/>
      <p:bldP spid="81" grpId="0"/>
      <p:bldP spid="82" grpId="0"/>
      <p:bldP spid="83" grpId="0" animBg="1"/>
      <p:bldP spid="84" grpId="0"/>
      <p:bldP spid="85" grpId="0"/>
      <p:bldP spid="86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6" grpId="0"/>
      <p:bldP spid="97" grpId="0"/>
      <p:bldP spid="98" grpId="0"/>
      <p:bldP spid="99" grpId="0"/>
      <p:bldP spid="100" grpId="0"/>
      <p:bldP spid="107" grpId="0"/>
      <p:bldP spid="109" grpId="0"/>
      <p:bldP spid="111" grpId="0"/>
      <p:bldP spid="112" grpId="0" animBg="1"/>
      <p:bldP spid="112" grpId="1" animBg="1"/>
      <p:bldP spid="119" grpId="0" animBg="1"/>
      <p:bldP spid="119" grpId="1" animBg="1"/>
      <p:bldP spid="120" grpId="0"/>
      <p:bldP spid="120" grpId="1"/>
      <p:bldP spid="128" grpId="0" animBg="1"/>
      <p:bldP spid="128" grpId="1" animBg="1"/>
      <p:bldP spid="131" grpId="0"/>
      <p:bldP spid="133" grpId="0"/>
      <p:bldP spid="1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Module_26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328" y="-492656"/>
            <a:ext cx="2720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</a:rPr>
              <a:t>Additional_Example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4962" y="-492320"/>
            <a:ext cx="338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RD – 15.35 - Level-2 – Q12</a:t>
            </a:r>
          </a:p>
        </p:txBody>
      </p:sp>
    </p:spTree>
    <p:extLst>
      <p:ext uri="{BB962C8B-B14F-4D97-AF65-F5344CB8AC3E}">
        <p14:creationId xmlns:p14="http://schemas.microsoft.com/office/powerpoint/2010/main" val="117989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/>
          <p:cNvSpPr txBox="1"/>
          <p:nvPr/>
        </p:nvSpPr>
        <p:spPr>
          <a:xfrm>
            <a:off x="626239" y="273553"/>
            <a:ext cx="5732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If the median of the following frequency distribution is 28.5 find the missing frequencies: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87" name="Table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866276"/>
              </p:ext>
            </p:extLst>
          </p:nvPr>
        </p:nvGraphicFramePr>
        <p:xfrm>
          <a:off x="269652" y="1039723"/>
          <a:ext cx="5598492" cy="88395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5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6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6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0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867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79512" y="1063759"/>
            <a:ext cx="5646850" cy="856072"/>
            <a:chOff x="666270" y="1489748"/>
            <a:chExt cx="5646850" cy="856072"/>
          </a:xfrm>
        </p:grpSpPr>
        <p:sp>
          <p:nvSpPr>
            <p:cNvPr id="188" name="TextBox 187"/>
            <p:cNvSpPr txBox="1"/>
            <p:nvPr/>
          </p:nvSpPr>
          <p:spPr>
            <a:xfrm>
              <a:off x="666270" y="1489748"/>
              <a:ext cx="10767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98914" y="2022655"/>
              <a:ext cx="10115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642483" y="1605165"/>
              <a:ext cx="7198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0 - 10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859435" y="2022655"/>
              <a:ext cx="2859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2235470" y="1605165"/>
              <a:ext cx="82475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10 - 20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2374357" y="2022655"/>
              <a:ext cx="546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5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</a:t>
              </a:r>
              <a:endParaRPr lang="en-US" sz="1500" b="1" baseline="-250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5483" y="1605165"/>
              <a:ext cx="7520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20 - 30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053929" y="2022655"/>
              <a:ext cx="4951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3552791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30 - 40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751122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252114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40 - 50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45044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5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975186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50 - 60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73517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739981" y="1605165"/>
              <a:ext cx="5731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Total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80531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60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28" name="Rectangle 227"/>
          <p:cNvSpPr/>
          <p:nvPr/>
        </p:nvSpPr>
        <p:spPr>
          <a:xfrm>
            <a:off x="281740" y="1063759"/>
            <a:ext cx="4930154" cy="54447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281740" y="1605581"/>
            <a:ext cx="4939044" cy="3214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217773" y="1955616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602223" y="2311677"/>
            <a:ext cx="1276733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602223" y="299842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602223" y="3261433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602223" y="3519787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602223" y="377790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1899979" y="2311677"/>
            <a:ext cx="1042258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1899979" y="299842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8" name="Rounded Rectangle 237"/>
          <p:cNvSpPr/>
          <p:nvPr/>
        </p:nvSpPr>
        <p:spPr>
          <a:xfrm>
            <a:off x="1899979" y="3261433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1899979" y="3519787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0" name="Rounded Rectangle 239"/>
          <p:cNvSpPr/>
          <p:nvPr/>
        </p:nvSpPr>
        <p:spPr>
          <a:xfrm>
            <a:off x="1899979" y="377790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2965535" y="2311677"/>
            <a:ext cx="1783247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2" name="Rounded Rectangle 241"/>
          <p:cNvSpPr/>
          <p:nvPr/>
        </p:nvSpPr>
        <p:spPr>
          <a:xfrm>
            <a:off x="2965535" y="299842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2965535" y="3261433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4" name="Rounded Rectangle 243"/>
          <p:cNvSpPr/>
          <p:nvPr/>
        </p:nvSpPr>
        <p:spPr>
          <a:xfrm>
            <a:off x="2965535" y="3519787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2965535" y="377790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08877" y="2237902"/>
            <a:ext cx="14613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intervals (Daily working hours)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1912948" y="2221235"/>
            <a:ext cx="10007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Frequency (No. of workers)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2870817" y="2383869"/>
            <a:ext cx="19477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Cumulative frequency (less than type)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34562" y="2942439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0 - 10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634562" y="3458522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20 - 30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634562" y="3722676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30 - 40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2" name="Rounded Rectangle 251"/>
          <p:cNvSpPr/>
          <p:nvPr/>
        </p:nvSpPr>
        <p:spPr>
          <a:xfrm>
            <a:off x="602223" y="4544605"/>
            <a:ext cx="1276733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1899979" y="4544605"/>
            <a:ext cx="1042258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4" name="Rounded Rectangle 253"/>
          <p:cNvSpPr/>
          <p:nvPr/>
        </p:nvSpPr>
        <p:spPr>
          <a:xfrm>
            <a:off x="2965535" y="4544605"/>
            <a:ext cx="1783247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2084874" y="2933687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2084874" y="3458522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084874" y="3713924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749315" y="4491035"/>
            <a:ext cx="98046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Total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3393329" y="3451743"/>
            <a:ext cx="786141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FF99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b="1" dirty="0" smtClean="0">
                <a:latin typeface="Tw Cen MT" panose="020B0602020104020603" pitchFamily="34" charset="0"/>
              </a:rPr>
              <a:t>25 + </a:t>
            </a:r>
            <a:r>
              <a:rPr 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latin typeface="Tw Cen MT" panose="020B0602020104020603" pitchFamily="34" charset="0"/>
              </a:rPr>
              <a:t>1</a:t>
            </a:r>
            <a:endParaRPr lang="en-US" sz="1600" b="1" baseline="-25000" dirty="0">
              <a:latin typeface="Tw Cen MT" panose="020B0602020104020603" pitchFamily="34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3366914" y="3724115"/>
            <a:ext cx="837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265" name="Straight Arrow Connector 264"/>
          <p:cNvCxnSpPr/>
          <p:nvPr/>
        </p:nvCxnSpPr>
        <p:spPr>
          <a:xfrm rot="10800000" flipV="1">
            <a:off x="2676144" y="3107990"/>
            <a:ext cx="918333" cy="227483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2817143" y="3353190"/>
            <a:ext cx="822960" cy="3416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2967569" y="3120458"/>
            <a:ext cx="205718" cy="254361"/>
            <a:chOff x="8231697" y="4169395"/>
            <a:chExt cx="285627" cy="353158"/>
          </a:xfrm>
          <a:effectLst/>
        </p:grpSpPr>
        <p:sp>
          <p:nvSpPr>
            <p:cNvPr id="269" name="Oval 268"/>
            <p:cNvSpPr/>
            <p:nvPr/>
          </p:nvSpPr>
          <p:spPr>
            <a:xfrm>
              <a:off x="8233452" y="4202286"/>
              <a:ext cx="276095" cy="261651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231697" y="4169395"/>
              <a:ext cx="285627" cy="353158"/>
            </a:xfrm>
            <a:prstGeom prst="rect">
              <a:avLst/>
            </a:prstGeom>
            <a:noFill/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3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rgbClr val="0000FF"/>
                  </a:solidFill>
                  <a:latin typeface="Tw Cen MT" panose="020B0602020104020603" pitchFamily="34" charset="0"/>
                </a:rPr>
                <a:t>+</a:t>
              </a:r>
            </a:p>
          </p:txBody>
        </p:sp>
      </p:grpSp>
      <p:cxnSp>
        <p:nvCxnSpPr>
          <p:cNvPr id="275" name="Straight Arrow Connector 274"/>
          <p:cNvCxnSpPr/>
          <p:nvPr/>
        </p:nvCxnSpPr>
        <p:spPr>
          <a:xfrm rot="10800000" flipV="1">
            <a:off x="2679853" y="3392574"/>
            <a:ext cx="918333" cy="227483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>
            <a:off x="2819776" y="3637012"/>
            <a:ext cx="822960" cy="3416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rot="10800000" flipV="1">
            <a:off x="2645034" y="3644099"/>
            <a:ext cx="918333" cy="227483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>
            <a:off x="2728319" y="3907587"/>
            <a:ext cx="822960" cy="3416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/>
          <p:cNvGrpSpPr/>
          <p:nvPr/>
        </p:nvGrpSpPr>
        <p:grpSpPr>
          <a:xfrm>
            <a:off x="2967569" y="3619219"/>
            <a:ext cx="205718" cy="254361"/>
            <a:chOff x="8231697" y="4169395"/>
            <a:chExt cx="285627" cy="353158"/>
          </a:xfrm>
          <a:effectLst/>
        </p:grpSpPr>
        <p:sp>
          <p:nvSpPr>
            <p:cNvPr id="286" name="Oval 285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8231697" y="4169395"/>
              <a:ext cx="285627" cy="353158"/>
            </a:xfrm>
            <a:prstGeom prst="rect">
              <a:avLst/>
            </a:prstGeom>
            <a:noFill/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3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rgbClr val="0000FF"/>
                  </a:solidFill>
                  <a:latin typeface="Tw Cen MT" panose="020B0602020104020603" pitchFamily="34" charset="0"/>
                </a:rPr>
                <a:t>+</a:t>
              </a: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984574" y="4491035"/>
            <a:ext cx="497252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N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2340502" y="4491035"/>
            <a:ext cx="41798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cs typeface="MV Boli" pitchFamily="2" charset="0"/>
              </a:rPr>
              <a:t>60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634562" y="3201845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10 - 20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411418" y="3198188"/>
            <a:ext cx="86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1" name="Group 320"/>
          <p:cNvGrpSpPr/>
          <p:nvPr/>
        </p:nvGrpSpPr>
        <p:grpSpPr>
          <a:xfrm>
            <a:off x="2967569" y="3371323"/>
            <a:ext cx="205718" cy="254361"/>
            <a:chOff x="8231697" y="4169395"/>
            <a:chExt cx="285627" cy="353158"/>
          </a:xfrm>
          <a:effectLst/>
        </p:grpSpPr>
        <p:sp>
          <p:nvSpPr>
            <p:cNvPr id="322" name="Oval 321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8231697" y="4169395"/>
              <a:ext cx="285627" cy="353158"/>
            </a:xfrm>
            <a:prstGeom prst="rect">
              <a:avLst/>
            </a:prstGeom>
            <a:noFill/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3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>
                  <a:solidFill>
                    <a:srgbClr val="0000FF"/>
                  </a:solidFill>
                  <a:latin typeface="Tw Cen MT" panose="020B0602020104020603" pitchFamily="34" charset="0"/>
                </a:rPr>
                <a:t>+</a:t>
              </a:r>
              <a:endParaRPr lang="en-US" dirty="0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331" name="Straight Arrow Connector 330"/>
          <p:cNvCxnSpPr/>
          <p:nvPr/>
        </p:nvCxnSpPr>
        <p:spPr>
          <a:xfrm flipV="1">
            <a:off x="2652623" y="3111716"/>
            <a:ext cx="954861" cy="1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4541386" y="676870"/>
            <a:ext cx="925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126554" y="366262"/>
            <a:ext cx="576064" cy="405288"/>
            <a:chOff x="2458839" y="1894629"/>
            <a:chExt cx="576064" cy="405288"/>
          </a:xfrm>
        </p:grpSpPr>
        <p:sp>
          <p:nvSpPr>
            <p:cNvPr id="135" name="Flowchart: Sequential Access Storage 134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12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7" name="Oval Callout 266"/>
          <p:cNvSpPr/>
          <p:nvPr/>
        </p:nvSpPr>
        <p:spPr>
          <a:xfrm>
            <a:off x="4267875" y="3105454"/>
            <a:ext cx="1002186" cy="375061"/>
          </a:xfrm>
          <a:prstGeom prst="wedgeEllipseCallout">
            <a:avLst>
              <a:gd name="adj1" fmla="val -73611"/>
              <a:gd name="adj2" fmla="val 5472"/>
            </a:avLst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4408889" y="3139648"/>
            <a:ext cx="26380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5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4572000" y="3108870"/>
            <a:ext cx="366169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4821044" y="3139648"/>
            <a:ext cx="30992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3502506" y="2933368"/>
            <a:ext cx="68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2068120" y="3207134"/>
            <a:ext cx="690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77" name="Oval Callout 276"/>
          <p:cNvSpPr/>
          <p:nvPr/>
        </p:nvSpPr>
        <p:spPr>
          <a:xfrm>
            <a:off x="4267642" y="3361456"/>
            <a:ext cx="2091272" cy="441166"/>
          </a:xfrm>
          <a:prstGeom prst="wedgeEllipseCallout">
            <a:avLst>
              <a:gd name="adj1" fmla="val -68425"/>
              <a:gd name="adj2" fmla="val 8077"/>
            </a:avLst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4391825" y="3403000"/>
            <a:ext cx="68423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5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5133094" y="3403000"/>
            <a:ext cx="37501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20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4950512" y="3372222"/>
            <a:ext cx="275108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5375245" y="3403000"/>
            <a:ext cx="90915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 25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83" name="Oval Callout 182"/>
          <p:cNvSpPr/>
          <p:nvPr/>
        </p:nvSpPr>
        <p:spPr>
          <a:xfrm>
            <a:off x="4292430" y="3649488"/>
            <a:ext cx="1991974" cy="441166"/>
          </a:xfrm>
          <a:prstGeom prst="wedgeEllipseCallout">
            <a:avLst>
              <a:gd name="adj1" fmla="val -71450"/>
              <a:gd name="adj2" fmla="val 1591"/>
            </a:avLst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4296801" y="3703483"/>
            <a:ext cx="77163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25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5120394" y="3703483"/>
            <a:ext cx="37501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15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5364088" y="3703483"/>
            <a:ext cx="92031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 40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903891" y="3672705"/>
            <a:ext cx="366169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602223" y="399995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1899979" y="399995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965535" y="399995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34562" y="3944726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40 - 50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084874" y="3935974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63590" y="3946165"/>
            <a:ext cx="1187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2737555" y="4148687"/>
            <a:ext cx="822960" cy="3416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602223" y="4254074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1899979" y="4254074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2965535" y="4254074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34562" y="4198850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50 - 60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084874" y="4190098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156098" y="4200289"/>
            <a:ext cx="1202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45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2746791" y="4383761"/>
            <a:ext cx="822960" cy="3416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10800000" flipV="1">
            <a:off x="2635798" y="3929513"/>
            <a:ext cx="918333" cy="227483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rot="10800000" flipV="1">
            <a:off x="2635798" y="4150395"/>
            <a:ext cx="918333" cy="227483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2967569" y="3894123"/>
            <a:ext cx="205718" cy="254361"/>
            <a:chOff x="8231697" y="4169407"/>
            <a:chExt cx="285627" cy="353159"/>
          </a:xfrm>
          <a:effectLst/>
        </p:grpSpPr>
        <p:sp>
          <p:nvSpPr>
            <p:cNvPr id="127" name="Oval 126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231697" y="4169407"/>
              <a:ext cx="285627" cy="353159"/>
            </a:xfrm>
            <a:prstGeom prst="rect">
              <a:avLst/>
            </a:prstGeom>
            <a:noFill/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3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rgbClr val="0000FF"/>
                  </a:solidFill>
                  <a:latin typeface="Tw Cen MT" panose="020B0602020104020603" pitchFamily="34" charset="0"/>
                </a:rPr>
                <a:t>+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967569" y="4143837"/>
            <a:ext cx="205718" cy="254361"/>
            <a:chOff x="8231697" y="4169395"/>
            <a:chExt cx="285627" cy="353158"/>
          </a:xfrm>
          <a:effectLst/>
        </p:grpSpPr>
        <p:sp>
          <p:nvSpPr>
            <p:cNvPr id="130" name="Oval 129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31697" y="4169395"/>
              <a:ext cx="285627" cy="353158"/>
            </a:xfrm>
            <a:prstGeom prst="rect">
              <a:avLst/>
            </a:prstGeom>
            <a:noFill/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3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rgbClr val="0000FF"/>
                  </a:solidFill>
                  <a:latin typeface="Tw Cen MT" panose="020B0602020104020603" pitchFamily="34" charset="0"/>
                </a:rPr>
                <a:t>+</a:t>
              </a:r>
            </a:p>
          </p:txBody>
        </p:sp>
      </p:grpSp>
      <p:sp>
        <p:nvSpPr>
          <p:cNvPr id="133" name="Oval Callout 132"/>
          <p:cNvSpPr/>
          <p:nvPr/>
        </p:nvSpPr>
        <p:spPr>
          <a:xfrm>
            <a:off x="4292430" y="3900056"/>
            <a:ext cx="1287461" cy="441166"/>
          </a:xfrm>
          <a:prstGeom prst="wedgeEllipseCallout">
            <a:avLst>
              <a:gd name="adj1" fmla="val -71450"/>
              <a:gd name="adj2" fmla="val 1591"/>
            </a:avLst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296801" y="3941351"/>
            <a:ext cx="82359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40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146539" y="3941351"/>
            <a:ext cx="34091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932040" y="3910573"/>
            <a:ext cx="366169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47" name="Oval Callout 146"/>
          <p:cNvSpPr/>
          <p:nvPr/>
        </p:nvSpPr>
        <p:spPr>
          <a:xfrm>
            <a:off x="4292431" y="4149279"/>
            <a:ext cx="1647722" cy="611350"/>
          </a:xfrm>
          <a:prstGeom prst="wedgeEllipseCallout">
            <a:avLst>
              <a:gd name="adj1" fmla="val -71450"/>
              <a:gd name="adj2" fmla="val 1591"/>
            </a:avLst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296800" y="4209624"/>
            <a:ext cx="113316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40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 </a:t>
            </a: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435875" y="4209624"/>
            <a:ext cx="25613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5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499992" y="4399490"/>
            <a:ext cx="122413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 </a:t>
            </a:r>
            <a:r>
              <a:rPr lang="en-US" sz="1400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45 + </a:t>
            </a:r>
            <a:r>
              <a:rPr lang="en-US" sz="14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>
                <a:solidFill>
                  <a:prstClr val="black"/>
                </a:solidFill>
                <a:latin typeface="Tw Cen MT" panose="020B0602020104020603" pitchFamily="34" charset="0"/>
              </a:rPr>
              <a:t>1 </a:t>
            </a:r>
            <a:r>
              <a:rPr lang="en-US" sz="1400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213722" y="4178846"/>
            <a:ext cx="366169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5252713" y="1040926"/>
            <a:ext cx="581822" cy="876447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69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800" decel="100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800" decel="100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800" decel="100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800" decel="100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500"/>
                            </p:stCondLst>
                            <p:childTnLst>
                              <p:par>
                                <p:cTn id="1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800" decel="100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800" decel="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800" decel="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800" decel="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000"/>
                            </p:stCondLst>
                            <p:childTnLst>
                              <p:par>
                                <p:cTn id="2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500"/>
                            </p:stCondLst>
                            <p:childTnLst>
                              <p:par>
                                <p:cTn id="2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00"/>
                            </p:stCondLst>
                            <p:childTnLst>
                              <p:par>
                                <p:cTn id="2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500"/>
                            </p:stCondLst>
                            <p:childTnLst>
                              <p:par>
                                <p:cTn id="3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000"/>
                            </p:stCondLst>
                            <p:childTnLst>
                              <p:par>
                                <p:cTn id="3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500"/>
                            </p:stCondLst>
                            <p:childTnLst>
                              <p:par>
                                <p:cTn id="4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000"/>
                            </p:stCondLst>
                            <p:childTnLst>
                              <p:par>
                                <p:cTn id="4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500"/>
                            </p:stCondLst>
                            <p:childTnLst>
                              <p:par>
                                <p:cTn id="4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500"/>
                            </p:stCondLst>
                            <p:childTnLst>
                              <p:par>
                                <p:cTn id="5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1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500"/>
                            </p:stCondLst>
                            <p:childTnLst>
                              <p:par>
                                <p:cTn id="5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228" grpId="0" animBg="1"/>
      <p:bldP spid="228" grpId="1" animBg="1"/>
      <p:bldP spid="229" grpId="0" animBg="1"/>
      <p:bldP spid="229" grpId="1" animBg="1"/>
      <p:bldP spid="230" grpId="0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/>
      <p:bldP spid="247" grpId="0"/>
      <p:bldP spid="248" grpId="0"/>
      <p:bldP spid="249" grpId="0"/>
      <p:bldP spid="250" grpId="0"/>
      <p:bldP spid="251" grpId="0"/>
      <p:bldP spid="252" grpId="0" animBg="1"/>
      <p:bldP spid="253" grpId="0" animBg="1"/>
      <p:bldP spid="254" grpId="0" animBg="1"/>
      <p:bldP spid="255" grpId="0"/>
      <p:bldP spid="257" grpId="0"/>
      <p:bldP spid="258" grpId="0"/>
      <p:bldP spid="261" grpId="0"/>
      <p:bldP spid="262" grpId="0"/>
      <p:bldP spid="263" grpId="0"/>
      <p:bldP spid="292" grpId="0"/>
      <p:bldP spid="293" grpId="0"/>
      <p:bldP spid="319" grpId="0"/>
      <p:bldP spid="320" grpId="0"/>
      <p:bldP spid="334" grpId="0"/>
      <p:bldP spid="267" grpId="0" animBg="1"/>
      <p:bldP spid="271" grpId="0"/>
      <p:bldP spid="271" grpId="1"/>
      <p:bldP spid="272" grpId="0"/>
      <p:bldP spid="272" grpId="1"/>
      <p:bldP spid="273" grpId="0"/>
      <p:bldP spid="273" grpId="1"/>
      <p:bldP spid="264" grpId="0"/>
      <p:bldP spid="256" grpId="0"/>
      <p:bldP spid="277" grpId="0" animBg="1"/>
      <p:bldP spid="278" grpId="0"/>
      <p:bldP spid="278" grpId="1"/>
      <p:bldP spid="280" grpId="0"/>
      <p:bldP spid="280" grpId="1"/>
      <p:bldP spid="279" grpId="0"/>
      <p:bldP spid="279" grpId="1"/>
      <p:bldP spid="281" grpId="0"/>
      <p:bldP spid="281" grpId="1"/>
      <p:bldP spid="183" grpId="0" animBg="1"/>
      <p:bldP spid="184" grpId="0"/>
      <p:bldP spid="184" grpId="1"/>
      <p:bldP spid="185" grpId="0"/>
      <p:bldP spid="185" grpId="1"/>
      <p:bldP spid="189" grpId="0"/>
      <p:bldP spid="189" grpId="1"/>
      <p:bldP spid="190" grpId="0"/>
      <p:bldP spid="190" grpId="1"/>
      <p:bldP spid="108" grpId="0" animBg="1"/>
      <p:bldP spid="109" grpId="0" animBg="1"/>
      <p:bldP spid="110" grpId="0" animBg="1"/>
      <p:bldP spid="111" grpId="0"/>
      <p:bldP spid="112" grpId="0"/>
      <p:bldP spid="113" grpId="0"/>
      <p:bldP spid="116" grpId="0" animBg="1"/>
      <p:bldP spid="117" grpId="0" animBg="1"/>
      <p:bldP spid="118" grpId="0" animBg="1"/>
      <p:bldP spid="119" grpId="0"/>
      <p:bldP spid="120" grpId="0"/>
      <p:bldP spid="121" grpId="0"/>
      <p:bldP spid="133" grpId="0" animBg="1"/>
      <p:bldP spid="137" grpId="0"/>
      <p:bldP spid="137" grpId="1"/>
      <p:bldP spid="138" grpId="0"/>
      <p:bldP spid="138" grpId="1"/>
      <p:bldP spid="146" grpId="0"/>
      <p:bldP spid="146" grpId="1"/>
      <p:bldP spid="147" grpId="0" animBg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99" grpId="0" animBg="1"/>
      <p:bldP spid="9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/>
          <p:cNvSpPr txBox="1"/>
          <p:nvPr/>
        </p:nvSpPr>
        <p:spPr>
          <a:xfrm>
            <a:off x="626239" y="273553"/>
            <a:ext cx="5732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If the median of the following frequency distribution is 28.5 find the missing frequencies: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87" name="Table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426384"/>
              </p:ext>
            </p:extLst>
          </p:nvPr>
        </p:nvGraphicFramePr>
        <p:xfrm>
          <a:off x="269652" y="1039723"/>
          <a:ext cx="5598492" cy="88395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5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6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6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0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867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79512" y="1063759"/>
            <a:ext cx="5646850" cy="856072"/>
            <a:chOff x="666270" y="1489748"/>
            <a:chExt cx="5646850" cy="856072"/>
          </a:xfrm>
        </p:grpSpPr>
        <p:sp>
          <p:nvSpPr>
            <p:cNvPr id="188" name="TextBox 187"/>
            <p:cNvSpPr txBox="1"/>
            <p:nvPr/>
          </p:nvSpPr>
          <p:spPr>
            <a:xfrm>
              <a:off x="666270" y="1489748"/>
              <a:ext cx="10767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98914" y="2022655"/>
              <a:ext cx="10115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642483" y="1605165"/>
              <a:ext cx="7198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0 - 10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859435" y="2022655"/>
              <a:ext cx="2859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2235470" y="1605165"/>
              <a:ext cx="82475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10 - 20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2374357" y="2022655"/>
              <a:ext cx="546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5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</a:t>
              </a:r>
              <a:endParaRPr lang="en-US" sz="1500" b="1" baseline="-250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5483" y="1605165"/>
              <a:ext cx="7520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20 - 30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053929" y="2022655"/>
              <a:ext cx="4951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3552791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30 - 40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751122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252114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40 - 50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45044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5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975186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50 - 60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73517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739981" y="1605165"/>
              <a:ext cx="5731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Total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80531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60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30" name="TextBox 229"/>
          <p:cNvSpPr txBox="1"/>
          <p:nvPr/>
        </p:nvSpPr>
        <p:spPr>
          <a:xfrm>
            <a:off x="217773" y="1955616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602223" y="2311677"/>
            <a:ext cx="1276733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602223" y="299842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602223" y="3261433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602223" y="3519787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602223" y="377790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1899979" y="2311677"/>
            <a:ext cx="1042258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1899979" y="299842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8" name="Rounded Rectangle 237"/>
          <p:cNvSpPr/>
          <p:nvPr/>
        </p:nvSpPr>
        <p:spPr>
          <a:xfrm>
            <a:off x="1899979" y="3261433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1899979" y="3519787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0" name="Rounded Rectangle 239"/>
          <p:cNvSpPr/>
          <p:nvPr/>
        </p:nvSpPr>
        <p:spPr>
          <a:xfrm>
            <a:off x="1899979" y="377790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2965535" y="2311677"/>
            <a:ext cx="1783247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2" name="Rounded Rectangle 241"/>
          <p:cNvSpPr/>
          <p:nvPr/>
        </p:nvSpPr>
        <p:spPr>
          <a:xfrm>
            <a:off x="2965535" y="299842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2965535" y="3261433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4" name="Rounded Rectangle 243"/>
          <p:cNvSpPr/>
          <p:nvPr/>
        </p:nvSpPr>
        <p:spPr>
          <a:xfrm>
            <a:off x="2965535" y="3519787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2965535" y="377790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08877" y="2237902"/>
            <a:ext cx="14613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intervals (Daily working hours)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1912948" y="2221235"/>
            <a:ext cx="10007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Frequency (No. of workers)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2870817" y="2383869"/>
            <a:ext cx="19477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Cumulative frequency (less than type)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34562" y="2942439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0 - 10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634562" y="3722676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30 - 40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2" name="Rounded Rectangle 251"/>
          <p:cNvSpPr/>
          <p:nvPr/>
        </p:nvSpPr>
        <p:spPr>
          <a:xfrm>
            <a:off x="602223" y="4544605"/>
            <a:ext cx="1276733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1899979" y="4544605"/>
            <a:ext cx="1042258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4" name="Rounded Rectangle 253"/>
          <p:cNvSpPr/>
          <p:nvPr/>
        </p:nvSpPr>
        <p:spPr>
          <a:xfrm>
            <a:off x="2965535" y="4544605"/>
            <a:ext cx="1783247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2084874" y="2933687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084874" y="3713924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749315" y="4491035"/>
            <a:ext cx="98046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Total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3366914" y="3724115"/>
            <a:ext cx="837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1984574" y="4491035"/>
            <a:ext cx="497252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N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2340502" y="4491035"/>
            <a:ext cx="41798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cs typeface="MV Boli" pitchFamily="2" charset="0"/>
              </a:rPr>
              <a:t>60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634562" y="3201845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10 - 20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541386" y="676870"/>
            <a:ext cx="925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126554" y="366262"/>
            <a:ext cx="576064" cy="405288"/>
            <a:chOff x="2458839" y="1894629"/>
            <a:chExt cx="576064" cy="405288"/>
          </a:xfrm>
        </p:grpSpPr>
        <p:sp>
          <p:nvSpPr>
            <p:cNvPr id="135" name="Flowchart: Sequential Access Storage 134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12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3502506" y="2933368"/>
            <a:ext cx="68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2068120" y="3207134"/>
            <a:ext cx="690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602223" y="399995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1899979" y="399995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965535" y="399995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34562" y="3944726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40 - 50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084874" y="3935974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63590" y="3946165"/>
            <a:ext cx="1187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602223" y="4254074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1899979" y="4254074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2965535" y="4254074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34562" y="4198850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50 - 60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084874" y="4190098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156098" y="4200289"/>
            <a:ext cx="1202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45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709984" y="2550079"/>
            <a:ext cx="400398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N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>
            <a:off x="6762107" y="2790570"/>
            <a:ext cx="203696" cy="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702345" y="2724509"/>
            <a:ext cx="335156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939569" y="2640568"/>
            <a:ext cx="31290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410748" y="2636720"/>
            <a:ext cx="335156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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179609" y="2534337"/>
            <a:ext cx="398449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60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7211255" y="2722556"/>
            <a:ext cx="335156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4994971" y="2663525"/>
            <a:ext cx="113945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Here N </a:t>
            </a:r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844465" y="2663525"/>
            <a:ext cx="439939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rPr>
              <a:t>60 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 flipH="1">
            <a:off x="7242646" y="2672818"/>
            <a:ext cx="261885" cy="51748"/>
          </a:xfrm>
          <a:prstGeom prst="line">
            <a:avLst/>
          </a:prstGeom>
          <a:ln w="1905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7369662" y="2416848"/>
            <a:ext cx="317732" cy="24622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FFFF"/>
                </a:solidFill>
                <a:latin typeface="Tw Cen MT" panose="020B0602020104020603" pitchFamily="34" charset="0"/>
                <a:cs typeface="MV Boli" pitchFamily="2" charset="0"/>
              </a:rPr>
              <a:t>30</a:t>
            </a:r>
            <a:endParaRPr lang="en-US" sz="1000" b="1" dirty="0">
              <a:solidFill>
                <a:srgbClr val="00FFFF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>
            <a:off x="7213981" y="2790422"/>
            <a:ext cx="3197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7306328" y="2833675"/>
            <a:ext cx="162607" cy="85537"/>
          </a:xfrm>
          <a:prstGeom prst="line">
            <a:avLst/>
          </a:prstGeom>
          <a:ln w="1905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097719" y="3003677"/>
            <a:ext cx="966715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Median 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932040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5518076" y="3605778"/>
            <a:ext cx="2523911" cy="732819"/>
            <a:chOff x="908596" y="5701311"/>
            <a:chExt cx="2523911" cy="732819"/>
          </a:xfrm>
        </p:grpSpPr>
        <p:grpSp>
          <p:nvGrpSpPr>
            <p:cNvPr id="162" name="Group 161"/>
            <p:cNvGrpSpPr/>
            <p:nvPr/>
          </p:nvGrpSpPr>
          <p:grpSpPr>
            <a:xfrm>
              <a:off x="908596" y="5701311"/>
              <a:ext cx="2523911" cy="633136"/>
              <a:chOff x="5474814" y="-1565532"/>
              <a:chExt cx="2523911" cy="633136"/>
            </a:xfrm>
          </p:grpSpPr>
          <p:sp>
            <p:nvSpPr>
              <p:cNvPr id="165" name="Rectangle 164"/>
              <p:cNvSpPr/>
              <p:nvPr/>
            </p:nvSpPr>
            <p:spPr>
              <a:xfrm>
                <a:off x="5474814" y="-1270951"/>
                <a:ext cx="1007376" cy="338554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Median =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  <p:grpSp>
            <p:nvGrpSpPr>
              <p:cNvPr id="166" name="Group 165"/>
              <p:cNvGrpSpPr/>
              <p:nvPr/>
            </p:nvGrpSpPr>
            <p:grpSpPr>
              <a:xfrm>
                <a:off x="6406867" y="-1565532"/>
                <a:ext cx="1591858" cy="633136"/>
                <a:chOff x="6549558" y="3064740"/>
                <a:chExt cx="1100093" cy="633135"/>
              </a:xfrm>
              <a:effectLst/>
            </p:grpSpPr>
            <p:sp>
              <p:nvSpPr>
                <p:cNvPr id="167" name="TextBox 166"/>
                <p:cNvSpPr txBox="1"/>
                <p:nvPr/>
              </p:nvSpPr>
              <p:spPr>
                <a:xfrm>
                  <a:off x="6849240" y="3064740"/>
                  <a:ext cx="276706" cy="33855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  <a:cs typeface="MV Boli" pitchFamily="2" charset="0"/>
                      <a:sym typeface="Symbol"/>
                    </a:rPr>
                    <a:t>N</a:t>
                  </a:r>
                  <a:endParaRPr lang="en-US" sz="1600" b="1" dirty="0">
                    <a:solidFill>
                      <a:prstClr val="white"/>
                    </a:solidFill>
                    <a:latin typeface="Tw Cen MT" panose="020B0602020104020603" pitchFamily="34" charset="0"/>
                    <a:cs typeface="MV Boli" pitchFamily="2" charset="0"/>
                  </a:endParaRPr>
                </a:p>
              </p:txBody>
            </p:sp>
            <p:cxnSp>
              <p:nvCxnSpPr>
                <p:cNvPr id="168" name="Straight Connector 167"/>
                <p:cNvCxnSpPr/>
                <p:nvPr/>
              </p:nvCxnSpPr>
              <p:spPr>
                <a:xfrm>
                  <a:off x="6863188" y="3329468"/>
                  <a:ext cx="187365" cy="77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TextBox 168"/>
                <p:cNvSpPr txBox="1"/>
                <p:nvPr/>
              </p:nvSpPr>
              <p:spPr>
                <a:xfrm>
                  <a:off x="6851353" y="3253969"/>
                  <a:ext cx="231619" cy="33855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  <a:cs typeface="MV Boli" pitchFamily="2" charset="0"/>
                      <a:sym typeface="Symbol"/>
                    </a:rPr>
                    <a:t>2</a:t>
                  </a:r>
                  <a:endParaRPr lang="en-US" sz="1600" b="1" dirty="0">
                    <a:solidFill>
                      <a:prstClr val="white"/>
                    </a:solidFill>
                    <a:latin typeface="Tw Cen MT" panose="020B0602020104020603" pitchFamily="34" charset="0"/>
                    <a:cs typeface="MV Boli" pitchFamily="2" charset="0"/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6549558" y="3359321"/>
                  <a:ext cx="299327" cy="3385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i="1" dirty="0" smtClean="0">
                      <a:solidFill>
                        <a:prstClr val="whit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b="1" dirty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+</a:t>
                  </a:r>
                </a:p>
              </p:txBody>
            </p:sp>
            <p:sp>
              <p:nvSpPr>
                <p:cNvPr id="171" name="Double Bracket 170"/>
                <p:cNvSpPr/>
                <p:nvPr/>
              </p:nvSpPr>
              <p:spPr>
                <a:xfrm>
                  <a:off x="6833912" y="3131723"/>
                  <a:ext cx="603592" cy="563274"/>
                </a:xfrm>
                <a:prstGeom prst="bracketPair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solidFill>
                      <a:prstClr val="white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7024172" y="3087259"/>
                  <a:ext cx="420076" cy="3385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– </a:t>
                  </a:r>
                  <a:r>
                    <a:rPr lang="en-US" sz="1600" b="1" i="1" dirty="0" smtClean="0">
                      <a:solidFill>
                        <a:prstClr val="whit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.</a:t>
                  </a:r>
                  <a:r>
                    <a:rPr lang="en-US" sz="1600" b="1" i="1" dirty="0" smtClean="0">
                      <a:solidFill>
                        <a:prstClr val="whit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.</a:t>
                  </a:r>
                  <a:endParaRPr lang="en-US" sz="1600" b="1" dirty="0">
                    <a:solidFill>
                      <a:prstClr val="white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173" name="TextBox 172"/>
                <p:cNvSpPr txBox="1"/>
                <p:nvPr/>
              </p:nvSpPr>
              <p:spPr>
                <a:xfrm>
                  <a:off x="7460657" y="3359321"/>
                  <a:ext cx="188994" cy="33855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  <a:cs typeface="MV Boli" pitchFamily="2" charset="0"/>
                      <a:sym typeface="Symbol"/>
                    </a:rPr>
                    <a:t>h</a:t>
                  </a:r>
                  <a:endParaRPr lang="en-US" sz="1600" b="1" dirty="0">
                    <a:solidFill>
                      <a:prstClr val="white"/>
                    </a:solidFill>
                    <a:latin typeface="Tw Cen MT" panose="020B0602020104020603" pitchFamily="34" charset="0"/>
                    <a:cs typeface="MV Boli" pitchFamily="2" charset="0"/>
                  </a:endParaRPr>
                </a:p>
              </p:txBody>
            </p:sp>
          </p:grpSp>
        </p:grpSp>
        <p:cxnSp>
          <p:nvCxnSpPr>
            <p:cNvPr id="163" name="Straight Connector 162"/>
            <p:cNvCxnSpPr/>
            <p:nvPr/>
          </p:nvCxnSpPr>
          <p:spPr>
            <a:xfrm>
              <a:off x="2306226" y="6170373"/>
              <a:ext cx="78776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>
            <a:xfrm>
              <a:off x="2520212" y="6095576"/>
              <a:ext cx="304688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endPara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4" name="TextBox 173"/>
          <p:cNvSpPr txBox="1"/>
          <p:nvPr/>
        </p:nvSpPr>
        <p:spPr>
          <a:xfrm>
            <a:off x="5949677" y="3003677"/>
            <a:ext cx="575019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28.5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7517978" y="2636720"/>
            <a:ext cx="335156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747044" y="2636720"/>
            <a:ext cx="399767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rPr>
              <a:t>30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7374857" y="2800474"/>
            <a:ext cx="221479" cy="24622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FFFF"/>
                </a:solidFill>
                <a:latin typeface="Tw Cen MT" panose="020B0602020104020603" pitchFamily="34" charset="0"/>
                <a:cs typeface="MV Boli" pitchFamily="2" charset="0"/>
              </a:rPr>
              <a:t>1</a:t>
            </a:r>
            <a:endParaRPr lang="en-US" sz="1000" b="1" dirty="0">
              <a:solidFill>
                <a:srgbClr val="00FFFF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6348491" y="3003677"/>
            <a:ext cx="2615997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Which is lies in the class 20-30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255621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l</a:t>
            </a:r>
            <a:endParaRPr lang="en-US" sz="1500" b="1" i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5373785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5580112" y="3291830"/>
            <a:ext cx="484322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20,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5949183" y="3291830"/>
            <a:ext cx="461565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c</a:t>
            </a:r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.</a:t>
            </a:r>
            <a:r>
              <a:rPr lang="en-US" sz="15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.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302350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6480102" y="3291830"/>
            <a:ext cx="28772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5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6626458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813736" y="3291830"/>
            <a:ext cx="416936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5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 </a:t>
            </a:r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,</a:t>
            </a:r>
            <a:endParaRPr lang="en-US" sz="15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7090283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endParaRPr lang="en-US" sz="1500" b="1" i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7237022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414774" y="3291830"/>
            <a:ext cx="483560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20,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7736754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  <a:sym typeface="Symbol"/>
              </a:rPr>
              <a:t>h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883493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8062292" y="3291830"/>
            <a:ext cx="39594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10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1" name="Rounded Rectangle 210"/>
          <p:cNvSpPr/>
          <p:nvPr/>
        </p:nvSpPr>
        <p:spPr>
          <a:xfrm>
            <a:off x="2041679" y="4529770"/>
            <a:ext cx="640004" cy="230795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685627" y="329776"/>
            <a:ext cx="5136645" cy="236159"/>
          </a:xfrm>
          <a:prstGeom prst="roundRect">
            <a:avLst/>
          </a:prstGeom>
          <a:noFill/>
          <a:ln w="28575" cap="flat" cmpd="sng" algn="ctr">
            <a:solidFill>
              <a:srgbClr val="D60093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213" name="Rounded Rectangle 212"/>
          <p:cNvSpPr/>
          <p:nvPr/>
        </p:nvSpPr>
        <p:spPr>
          <a:xfrm>
            <a:off x="897712" y="3516564"/>
            <a:ext cx="687385" cy="216839"/>
          </a:xfrm>
          <a:prstGeom prst="roundRect">
            <a:avLst/>
          </a:prstGeom>
          <a:solidFill>
            <a:srgbClr val="6600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905942" y="3517648"/>
            <a:ext cx="263444" cy="234805"/>
          </a:xfrm>
          <a:prstGeom prst="roundRect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3393329" y="3451743"/>
            <a:ext cx="786141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FF99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b="1" dirty="0" smtClean="0">
                <a:latin typeface="Tw Cen MT" panose="020B0602020104020603" pitchFamily="34" charset="0"/>
              </a:rPr>
              <a:t>25 + </a:t>
            </a:r>
            <a:r>
              <a:rPr 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latin typeface="Tw Cen MT" panose="020B0602020104020603" pitchFamily="34" charset="0"/>
              </a:rPr>
              <a:t>1</a:t>
            </a:r>
            <a:endParaRPr lang="en-US" sz="1600" b="1" baseline="-25000" dirty="0">
              <a:latin typeface="Tw Cen MT" panose="020B0602020104020603" pitchFamily="34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634562" y="3458522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20 - 30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217" name="Straight Arrow Connector 216"/>
          <p:cNvCxnSpPr/>
          <p:nvPr/>
        </p:nvCxnSpPr>
        <p:spPr>
          <a:xfrm flipH="1">
            <a:off x="4149334" y="3388971"/>
            <a:ext cx="268456" cy="0"/>
          </a:xfrm>
          <a:prstGeom prst="straightConnector1">
            <a:avLst/>
          </a:prstGeom>
          <a:ln w="19050">
            <a:solidFill>
              <a:srgbClr val="FFFF00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330870" y="3181955"/>
            <a:ext cx="461010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c.f</a:t>
            </a:r>
          </a:p>
        </p:txBody>
      </p:sp>
      <p:sp>
        <p:nvSpPr>
          <p:cNvPr id="219" name="Rounded Rectangle 218"/>
          <p:cNvSpPr/>
          <p:nvPr/>
        </p:nvSpPr>
        <p:spPr>
          <a:xfrm>
            <a:off x="3562700" y="3265420"/>
            <a:ext cx="549153" cy="226945"/>
          </a:xfrm>
          <a:prstGeom prst="roundRect">
            <a:avLst/>
          </a:prstGeom>
          <a:solidFill>
            <a:srgbClr val="660066"/>
          </a:solidFill>
          <a:ln w="9525" cap="flat" cmpd="sng" algn="ctr">
            <a:solidFill>
              <a:schemeClr val="bg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411418" y="3198188"/>
            <a:ext cx="86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5764386" y="4493358"/>
            <a:ext cx="560314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28.5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6956760" y="4325342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30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7254618" y="432534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8133268" y="4493358"/>
            <a:ext cx="27347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×</a:t>
            </a:r>
            <a:endParaRPr lang="en-US" sz="1600" b="1" dirty="0">
              <a:solidFill>
                <a:prstClr val="white"/>
              </a:solidFill>
              <a:cs typeface="MV Boli" pitchFamily="2" charset="0"/>
            </a:endParaRPr>
          </a:p>
        </p:txBody>
      </p:sp>
      <p:cxnSp>
        <p:nvCxnSpPr>
          <p:cNvPr id="259" name="Straight Connector 258"/>
          <p:cNvCxnSpPr/>
          <p:nvPr/>
        </p:nvCxnSpPr>
        <p:spPr>
          <a:xfrm>
            <a:off x="6985633" y="4662635"/>
            <a:ext cx="11677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7320073" y="4593042"/>
            <a:ext cx="4322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20</a:t>
            </a:r>
            <a:endParaRPr lang="en-US" sz="1600" b="1" i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6212309" y="4493358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8" name="Rectangle 297"/>
          <p:cNvSpPr/>
          <p:nvPr/>
        </p:nvSpPr>
        <p:spPr>
          <a:xfrm>
            <a:off x="6406091" y="4493358"/>
            <a:ext cx="407645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9" name="Rectangle 298"/>
          <p:cNvSpPr/>
          <p:nvPr/>
        </p:nvSpPr>
        <p:spPr>
          <a:xfrm>
            <a:off x="6687940" y="4493358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7452170" y="4325342"/>
            <a:ext cx="7704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(5 +</a:t>
            </a:r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f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)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8289090" y="4493358"/>
            <a:ext cx="40568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10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5220072" y="3291830"/>
            <a:ext cx="775094" cy="32268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303" name="Oval 302"/>
          <p:cNvSpPr/>
          <p:nvPr/>
        </p:nvSpPr>
        <p:spPr>
          <a:xfrm>
            <a:off x="5092647" y="2995926"/>
            <a:ext cx="1357481" cy="32268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792265" y="2637408"/>
            <a:ext cx="295427" cy="29334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5995166" y="3291830"/>
            <a:ext cx="1141740" cy="32268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099104" y="3288396"/>
            <a:ext cx="644482" cy="35495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7772129" y="3288396"/>
            <a:ext cx="644482" cy="35495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2249274" y="3513825"/>
            <a:ext cx="309982" cy="226945"/>
          </a:xfrm>
          <a:prstGeom prst="roundRect">
            <a:avLst/>
          </a:prstGeom>
          <a:solidFill>
            <a:srgbClr val="660066"/>
          </a:solidFill>
          <a:ln w="9525" cap="flat" cmpd="sng" algn="ctr">
            <a:solidFill>
              <a:schemeClr val="bg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2084874" y="3458522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8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00"/>
                            </p:stCondLst>
                            <p:childTnLst>
                              <p:par>
                                <p:cTn id="3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500"/>
                            </p:stCondLst>
                            <p:childTnLst>
                              <p:par>
                                <p:cTn id="3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500"/>
                            </p:stCondLst>
                            <p:childTnLst>
                              <p:par>
                                <p:cTn id="3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2" grpId="0"/>
      <p:bldP spid="143" grpId="0"/>
      <p:bldP spid="144" grpId="0"/>
      <p:bldP spid="145" grpId="0"/>
      <p:bldP spid="152" grpId="0"/>
      <p:bldP spid="153" grpId="0"/>
      <p:bldP spid="154" grpId="0"/>
      <p:bldP spid="156" grpId="0"/>
      <p:bldP spid="159" grpId="0"/>
      <p:bldP spid="160" grpId="0"/>
      <p:bldP spid="174" grpId="0"/>
      <p:bldP spid="177" grpId="0"/>
      <p:bldP spid="178" grpId="0"/>
      <p:bldP spid="191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6" grpId="0"/>
      <p:bldP spid="207" grpId="0"/>
      <p:bldP spid="208" grpId="0"/>
      <p:bldP spid="209" grpId="0"/>
      <p:bldP spid="210" grpId="0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5" grpId="0" animBg="1"/>
      <p:bldP spid="215" grpId="1" animBg="1"/>
      <p:bldP spid="218" grpId="0"/>
      <p:bldP spid="219" grpId="0" animBg="1"/>
      <p:bldP spid="274" grpId="0"/>
      <p:bldP spid="290" grpId="0"/>
      <p:bldP spid="295" grpId="0"/>
      <p:bldP spid="296" grpId="0"/>
      <p:bldP spid="260" grpId="0"/>
      <p:bldP spid="297" grpId="0"/>
      <p:bldP spid="298" grpId="0"/>
      <p:bldP spid="299" grpId="0"/>
      <p:bldP spid="300" grpId="0"/>
      <p:bldP spid="301" grpId="0"/>
      <p:bldP spid="302" grpId="0" animBg="1"/>
      <p:bldP spid="302" grpId="1" animBg="1"/>
      <p:bldP spid="303" grpId="0" animBg="1"/>
      <p:bldP spid="303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/>
          <p:cNvSpPr txBox="1"/>
          <p:nvPr/>
        </p:nvSpPr>
        <p:spPr>
          <a:xfrm>
            <a:off x="626239" y="273553"/>
            <a:ext cx="5732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If the median of the following frequency distribution is 28.5 find the missing frequencies: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87" name="Table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018746"/>
              </p:ext>
            </p:extLst>
          </p:nvPr>
        </p:nvGraphicFramePr>
        <p:xfrm>
          <a:off x="269652" y="1039723"/>
          <a:ext cx="5598492" cy="88395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5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6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36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6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6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0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867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79512" y="1063759"/>
            <a:ext cx="5646850" cy="856072"/>
            <a:chOff x="666270" y="1489748"/>
            <a:chExt cx="5646850" cy="856072"/>
          </a:xfrm>
        </p:grpSpPr>
        <p:sp>
          <p:nvSpPr>
            <p:cNvPr id="188" name="TextBox 187"/>
            <p:cNvSpPr txBox="1"/>
            <p:nvPr/>
          </p:nvSpPr>
          <p:spPr>
            <a:xfrm>
              <a:off x="666270" y="1489748"/>
              <a:ext cx="10767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98914" y="2022655"/>
              <a:ext cx="10115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642483" y="1605165"/>
              <a:ext cx="7198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0 - 10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859435" y="2022655"/>
              <a:ext cx="2859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2235470" y="1605165"/>
              <a:ext cx="82475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10 - 20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2374357" y="2022655"/>
              <a:ext cx="546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5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</a:t>
              </a:r>
              <a:endParaRPr lang="en-US" sz="1500" b="1" baseline="-25000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925483" y="1605165"/>
              <a:ext cx="7520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20 - 30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053929" y="2022655"/>
              <a:ext cx="4951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3552791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30 - 40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751122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252114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40 - 50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45044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5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975186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50 - 60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73517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739981" y="1605165"/>
              <a:ext cx="5731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Total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80531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60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30" name="TextBox 229"/>
          <p:cNvSpPr txBox="1"/>
          <p:nvPr/>
        </p:nvSpPr>
        <p:spPr>
          <a:xfrm>
            <a:off x="217773" y="1955616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541386" y="676870"/>
            <a:ext cx="925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126554" y="366262"/>
            <a:ext cx="576064" cy="405288"/>
            <a:chOff x="2458839" y="1894629"/>
            <a:chExt cx="576064" cy="405288"/>
          </a:xfrm>
        </p:grpSpPr>
        <p:sp>
          <p:nvSpPr>
            <p:cNvPr id="135" name="Flowchart: Sequential Access Storage 134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12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677796" y="1932914"/>
            <a:ext cx="2930392" cy="606254"/>
            <a:chOff x="5764386" y="4325342"/>
            <a:chExt cx="2930392" cy="606254"/>
          </a:xfrm>
        </p:grpSpPr>
        <p:sp>
          <p:nvSpPr>
            <p:cNvPr id="376" name="Rectangle 375"/>
            <p:cNvSpPr/>
            <p:nvPr/>
          </p:nvSpPr>
          <p:spPr>
            <a:xfrm>
              <a:off x="5764386" y="4493358"/>
              <a:ext cx="560314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28.5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6956760" y="4325342"/>
              <a:ext cx="423934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30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7254618" y="4325342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–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133268" y="4493358"/>
              <a:ext cx="273478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×</a:t>
              </a:r>
              <a:endParaRPr lang="en-US" sz="1600" b="1" dirty="0">
                <a:solidFill>
                  <a:prstClr val="white"/>
                </a:solidFill>
                <a:cs typeface="MV Boli" pitchFamily="2" charset="0"/>
              </a:endParaRPr>
            </a:p>
          </p:txBody>
        </p:sp>
        <p:cxnSp>
          <p:nvCxnSpPr>
            <p:cNvPr id="380" name="Straight Connector 379"/>
            <p:cNvCxnSpPr/>
            <p:nvPr/>
          </p:nvCxnSpPr>
          <p:spPr>
            <a:xfrm>
              <a:off x="6985633" y="4662635"/>
              <a:ext cx="116775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1" name="TextBox 380"/>
            <p:cNvSpPr txBox="1"/>
            <p:nvPr/>
          </p:nvSpPr>
          <p:spPr>
            <a:xfrm>
              <a:off x="7320073" y="4593042"/>
              <a:ext cx="432251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20</a:t>
              </a:r>
              <a:endPara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6212309" y="4493358"/>
              <a:ext cx="308172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=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6406091" y="4493358"/>
              <a:ext cx="407645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6687940" y="4493358"/>
              <a:ext cx="308172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+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7452170" y="4325342"/>
              <a:ext cx="7704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(5 +</a:t>
              </a:r>
              <a:r>
                <a:rPr lang="en-US" sz="1600" b="1" i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 f</a:t>
              </a:r>
              <a:r>
                <a:rPr lang="en-US" sz="1600" b="1" baseline="-25000" dirty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1</a:t>
              </a:r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) 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8289090" y="4493358"/>
              <a:ext cx="405688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10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</p:grpSp>
      <p:sp>
        <p:nvSpPr>
          <p:cNvPr id="388" name="Rectangle 387"/>
          <p:cNvSpPr/>
          <p:nvPr/>
        </p:nvSpPr>
        <p:spPr>
          <a:xfrm>
            <a:off x="677796" y="2650934"/>
            <a:ext cx="560314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28.5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1870170" y="2482918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30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2168028" y="248291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cxnSp>
        <p:nvCxnSpPr>
          <p:cNvPr id="392" name="Straight Connector 391"/>
          <p:cNvCxnSpPr/>
          <p:nvPr/>
        </p:nvCxnSpPr>
        <p:spPr>
          <a:xfrm flipV="1">
            <a:off x="3411308" y="2217912"/>
            <a:ext cx="93911" cy="1159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3" name="TextBox 392"/>
          <p:cNvSpPr txBox="1"/>
          <p:nvPr/>
        </p:nvSpPr>
        <p:spPr>
          <a:xfrm>
            <a:off x="2233483" y="2750618"/>
            <a:ext cx="4322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</a:t>
            </a:r>
            <a:endParaRPr lang="en-US" sz="1600" b="1" i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4" name="Rectangle 393"/>
          <p:cNvSpPr/>
          <p:nvPr/>
        </p:nvSpPr>
        <p:spPr>
          <a:xfrm>
            <a:off x="1125719" y="2650934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95" name="Rectangle 394"/>
          <p:cNvSpPr/>
          <p:nvPr/>
        </p:nvSpPr>
        <p:spPr>
          <a:xfrm>
            <a:off x="1319501" y="2650934"/>
            <a:ext cx="407645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96" name="Rectangle 395"/>
          <p:cNvSpPr/>
          <p:nvPr/>
        </p:nvSpPr>
        <p:spPr>
          <a:xfrm>
            <a:off x="1596811" y="2650934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97" name="Rectangle 396"/>
          <p:cNvSpPr/>
          <p:nvPr/>
        </p:nvSpPr>
        <p:spPr>
          <a:xfrm>
            <a:off x="2334989" y="2482918"/>
            <a:ext cx="293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545050" y="248291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703984" y="248291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68028" y="193482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D60093"/>
                </a:solidFill>
                <a:latin typeface="Tw Cen MT" panose="020B0602020104020603" pitchFamily="34" charset="0"/>
              </a:rPr>
              <a:t>–</a:t>
            </a:r>
            <a:endParaRPr lang="en-US" sz="1600" b="1" dirty="0">
              <a:solidFill>
                <a:srgbClr val="D60093"/>
              </a:solidFill>
              <a:latin typeface="Tw Cen MT" panose="020B0602020104020603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553618" y="193482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D60093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+</a:t>
            </a:r>
            <a:endParaRPr lang="en-US" sz="1600" b="1" dirty="0">
              <a:solidFill>
                <a:srgbClr val="D60093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88642" y="2965698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1888940" y="3302991"/>
            <a:ext cx="822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065437" y="3233398"/>
            <a:ext cx="4322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</a:t>
            </a:r>
            <a:endParaRPr lang="en-US" sz="1600" b="1" i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115616" y="3133714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9398" y="3133714"/>
            <a:ext cx="407645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591247" y="3133714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199928" y="296569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358862" y="296569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77796" y="3597969"/>
            <a:ext cx="560314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28.5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125719" y="3597969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300449" y="3597969"/>
            <a:ext cx="407645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585763" y="3597969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42060" y="3429953"/>
            <a:ext cx="901748" cy="606254"/>
            <a:chOff x="1942060" y="3468053"/>
            <a:chExt cx="901748" cy="606254"/>
          </a:xfrm>
        </p:grpSpPr>
        <p:sp>
          <p:nvSpPr>
            <p:cNvPr id="68" name="TextBox 67"/>
            <p:cNvSpPr txBox="1"/>
            <p:nvPr/>
          </p:nvSpPr>
          <p:spPr>
            <a:xfrm>
              <a:off x="1942060" y="3468053"/>
              <a:ext cx="423934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25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1942358" y="3805346"/>
              <a:ext cx="8229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2118855" y="3735753"/>
              <a:ext cx="432251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2</a:t>
              </a:r>
              <a:endPara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53346" y="3468053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–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12280" y="3468053"/>
              <a:ext cx="4315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 f</a:t>
              </a:r>
              <a:r>
                <a:rPr lang="en-US" sz="16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1</a:t>
              </a:r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 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751658" y="3948766"/>
            <a:ext cx="463069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8.5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115790" y="3948766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×</a:t>
            </a:r>
            <a:endParaRPr lang="en-US" sz="1600" b="1" dirty="0">
              <a:solidFill>
                <a:prstClr val="white"/>
              </a:solidFill>
              <a:cs typeface="MV Boli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309572" y="3948766"/>
            <a:ext cx="281849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85763" y="3948766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795287" y="3948766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106573" y="394876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265507" y="3948766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178272" y="4246602"/>
            <a:ext cx="408656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17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585763" y="4246602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805566" y="4246602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116852" y="424660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275786" y="4246602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225879" y="4527884"/>
            <a:ext cx="408656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585763" y="4527884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774045" y="4527884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085331" y="452788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258692" y="4527884"/>
            <a:ext cx="402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17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585763" y="4776842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05636" y="4776842"/>
            <a:ext cx="289553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8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093630" y="3254231"/>
            <a:ext cx="408656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354838" y="3254231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77796" y="3129803"/>
            <a:ext cx="560314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28.5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189" y="2941872"/>
            <a:ext cx="3288307" cy="200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2" name="Rounded Rectangle 231"/>
          <p:cNvSpPr/>
          <p:nvPr/>
        </p:nvSpPr>
        <p:spPr>
          <a:xfrm>
            <a:off x="7020272" y="3507854"/>
            <a:ext cx="320670" cy="1152128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6889619" y="4682589"/>
            <a:ext cx="503257" cy="173400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3584904" y="3767246"/>
            <a:ext cx="2203709" cy="1091325"/>
          </a:xfrm>
          <a:prstGeom prst="roundRect">
            <a:avLst/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3633543" y="3841459"/>
            <a:ext cx="27510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3877266" y="3841459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45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4118683" y="3841459"/>
            <a:ext cx="25830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4180445" y="3841459"/>
            <a:ext cx="84713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4838558" y="3841459"/>
            <a:ext cx="23934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4986411" y="3841459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60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3633543" y="4070094"/>
            <a:ext cx="27510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5377546" y="4070094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45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236981" y="4070094"/>
            <a:ext cx="25830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–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4165587" y="4070094"/>
            <a:ext cx="84713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4838558" y="4070094"/>
            <a:ext cx="23934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4986411" y="4070094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60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3633543" y="4297238"/>
            <a:ext cx="27510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4165587" y="4297238"/>
            <a:ext cx="84713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4838558" y="4297238"/>
            <a:ext cx="23934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4986411" y="4297238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15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3633543" y="4521770"/>
            <a:ext cx="27510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4567974" y="4521770"/>
            <a:ext cx="32660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4838558" y="4521770"/>
            <a:ext cx="23934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4986411" y="4521770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15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410364" y="4502698"/>
            <a:ext cx="31255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5236981" y="4502698"/>
            <a:ext cx="25830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–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407986" y="2652195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407986" y="3173387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07986" y="3625745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407986" y="3933522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407986" y="4296002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403156" y="4543273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2853890" y="3253771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8" name="Oval 267"/>
          <p:cNvSpPr/>
          <p:nvPr/>
        </p:nvSpPr>
        <p:spPr>
          <a:xfrm>
            <a:off x="2197175" y="1989022"/>
            <a:ext cx="225929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cxnSp>
        <p:nvCxnSpPr>
          <p:cNvPr id="269" name="Straight Connector 268"/>
          <p:cNvCxnSpPr/>
          <p:nvPr/>
        </p:nvCxnSpPr>
        <p:spPr>
          <a:xfrm flipV="1">
            <a:off x="2455515" y="2314939"/>
            <a:ext cx="93911" cy="1159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1888940" y="2790713"/>
            <a:ext cx="117785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1905482" y="2527086"/>
            <a:ext cx="709061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137" name="Curved Down Arrow 136"/>
          <p:cNvSpPr/>
          <p:nvPr/>
        </p:nvSpPr>
        <p:spPr>
          <a:xfrm flipH="1">
            <a:off x="1115616" y="3041774"/>
            <a:ext cx="421955" cy="141842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0" name="Curved Down Arrow 139"/>
          <p:cNvSpPr/>
          <p:nvPr/>
        </p:nvSpPr>
        <p:spPr>
          <a:xfrm rot="498266" flipH="1" flipV="1">
            <a:off x="1562599" y="3847256"/>
            <a:ext cx="670021" cy="137671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>
            <a:off x="769865" y="3887513"/>
            <a:ext cx="822960" cy="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769865" y="4233679"/>
            <a:ext cx="822960" cy="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1225879" y="4776842"/>
            <a:ext cx="408656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03156" y="4792231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45" name="Curved Down Arrow 144"/>
          <p:cNvSpPr/>
          <p:nvPr/>
        </p:nvSpPr>
        <p:spPr>
          <a:xfrm>
            <a:off x="1395668" y="4174976"/>
            <a:ext cx="994949" cy="141842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7" name="Curved Down Arrow 146"/>
          <p:cNvSpPr/>
          <p:nvPr/>
        </p:nvSpPr>
        <p:spPr>
          <a:xfrm>
            <a:off x="4027998" y="3810175"/>
            <a:ext cx="1324277" cy="141842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8" name="Curved Down Arrow 147"/>
          <p:cNvSpPr/>
          <p:nvPr/>
        </p:nvSpPr>
        <p:spPr>
          <a:xfrm>
            <a:off x="4394080" y="4227934"/>
            <a:ext cx="994949" cy="141842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65596" y="3254231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15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876882" y="3254231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050243" y="3254231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3356656" y="3523892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535068" y="3523892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15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846354" y="352389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4045642" y="3523892"/>
            <a:ext cx="293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8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4234089" y="3523892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4442149" y="3523892"/>
            <a:ext cx="289553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7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2874540" y="3295083"/>
            <a:ext cx="0" cy="17436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>
            <a:off x="1206674" y="4797356"/>
            <a:ext cx="857964" cy="3296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853890" y="4507827"/>
            <a:ext cx="36616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092094" y="4507827"/>
            <a:ext cx="356813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Hence missing frequencies are 8 and 7.</a:t>
            </a:r>
            <a:endParaRPr lang="en-US" sz="16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939510" y="4532046"/>
            <a:ext cx="3576706" cy="271952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1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0422E-6 L 0.55903 0.46068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1" y="230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500"/>
                            </p:stCondLst>
                            <p:childTnLst>
                              <p:par>
                                <p:cTn id="3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500"/>
                            </p:stCondLst>
                            <p:childTnLst>
                              <p:par>
                                <p:cTn id="3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500"/>
                            </p:stCondLst>
                            <p:childTnLst>
                              <p:par>
                                <p:cTn id="3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500"/>
                            </p:stCondLst>
                            <p:childTnLst>
                              <p:par>
                                <p:cTn id="4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500"/>
                            </p:stCondLst>
                            <p:childTnLst>
                              <p:par>
                                <p:cTn id="4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25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9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9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500"/>
                            </p:stCondLst>
                            <p:childTnLst>
                              <p:par>
                                <p:cTn id="4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7" dur="25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8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8" dur="25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9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9" dur="25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0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25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4" dur="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25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8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500"/>
                            </p:stCondLst>
                            <p:childTnLst>
                              <p:par>
                                <p:cTn id="5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7" fill="hold">
                            <p:stCondLst>
                              <p:cond delay="500"/>
                            </p:stCondLst>
                            <p:childTnLst>
                              <p:par>
                                <p:cTn id="5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9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4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8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500"/>
                            </p:stCondLst>
                            <p:childTnLst>
                              <p:par>
                                <p:cTn id="6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4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0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0"/>
                            </p:stCondLst>
                            <p:childTnLst>
                              <p:par>
                                <p:cTn id="6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/>
      <p:bldP spid="389" grpId="0"/>
      <p:bldP spid="390" grpId="0"/>
      <p:bldP spid="393" grpId="0"/>
      <p:bldP spid="394" grpId="0"/>
      <p:bldP spid="395" grpId="0"/>
      <p:bldP spid="396" grpId="0"/>
      <p:bldP spid="397" grpId="0"/>
      <p:bldP spid="49" grpId="0"/>
      <p:bldP spid="50" grpId="0"/>
      <p:bldP spid="51" grpId="0"/>
      <p:bldP spid="51" grpId="1"/>
      <p:bldP spid="52" grpId="0"/>
      <p:bldP spid="52" grpId="1"/>
      <p:bldP spid="53" grpId="0"/>
      <p:bldP spid="56" grpId="0"/>
      <p:bldP spid="57" grpId="0"/>
      <p:bldP spid="58" grpId="0"/>
      <p:bldP spid="59" grpId="0"/>
      <p:bldP spid="61" grpId="0"/>
      <p:bldP spid="62" grpId="0"/>
      <p:bldP spid="64" grpId="0"/>
      <p:bldP spid="65" grpId="0"/>
      <p:bldP spid="66" grpId="0"/>
      <p:bldP spid="67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09" grpId="0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/>
      <p:bldP spid="235" grpId="1"/>
      <p:bldP spid="236" grpId="0"/>
      <p:bldP spid="236" grpId="1"/>
      <p:bldP spid="237" grpId="0"/>
      <p:bldP spid="237" grpId="1"/>
      <p:bldP spid="238" grpId="0"/>
      <p:bldP spid="238" grpId="1"/>
      <p:bldP spid="240" grpId="0"/>
      <p:bldP spid="240" grpId="1"/>
      <p:bldP spid="241" grpId="0"/>
      <p:bldP spid="241" grpId="1"/>
      <p:bldP spid="244" grpId="0"/>
      <p:bldP spid="244" grpId="1"/>
      <p:bldP spid="245" grpId="0"/>
      <p:bldP spid="245" grpId="1"/>
      <p:bldP spid="246" grpId="0"/>
      <p:bldP spid="246" grpId="1"/>
      <p:bldP spid="247" grpId="0"/>
      <p:bldP spid="247" grpId="1"/>
      <p:bldP spid="248" grpId="0"/>
      <p:bldP spid="248" grpId="1"/>
      <p:bldP spid="249" grpId="0"/>
      <p:bldP spid="249" grpId="1"/>
      <p:bldP spid="250" grpId="0"/>
      <p:bldP spid="250" grpId="1"/>
      <p:bldP spid="251" grpId="0"/>
      <p:bldP spid="251" grpId="1"/>
      <p:bldP spid="252" grpId="0"/>
      <p:bldP spid="252" grpId="1"/>
      <p:bldP spid="253" grpId="0"/>
      <p:bldP spid="253" grpId="1"/>
      <p:bldP spid="254" grpId="0"/>
      <p:bldP spid="254" grpId="1"/>
      <p:bldP spid="255" grpId="0"/>
      <p:bldP spid="255" grpId="1"/>
      <p:bldP spid="256" grpId="0"/>
      <p:bldP spid="256" grpId="1"/>
      <p:bldP spid="257" grpId="0"/>
      <p:bldP spid="257" grpId="1"/>
      <p:bldP spid="258" grpId="0"/>
      <p:bldP spid="258" grpId="1"/>
      <p:bldP spid="259" grpId="0"/>
      <p:bldP spid="259" grpId="1"/>
      <p:bldP spid="260" grpId="0"/>
      <p:bldP spid="261" grpId="0"/>
      <p:bldP spid="262" grpId="0"/>
      <p:bldP spid="263" grpId="0"/>
      <p:bldP spid="264" grpId="0"/>
      <p:bldP spid="265" grpId="0"/>
      <p:bldP spid="267" grpId="0"/>
      <p:bldP spid="268" grpId="0" animBg="1"/>
      <p:bldP spid="268" grpId="1" animBg="1"/>
      <p:bldP spid="271" grpId="0" animBg="1"/>
      <p:bldP spid="271" grpId="1" animBg="1"/>
      <p:bldP spid="137" grpId="0" animBg="1"/>
      <p:bldP spid="137" grpId="1" animBg="1"/>
      <p:bldP spid="140" grpId="0" animBg="1"/>
      <p:bldP spid="140" grpId="1" animBg="1"/>
      <p:bldP spid="143" grpId="0"/>
      <p:bldP spid="144" grpId="0"/>
      <p:bldP spid="145" grpId="0" animBg="1"/>
      <p:bldP spid="145" grpId="1" animBg="1"/>
      <p:bldP spid="147" grpId="0" animBg="1"/>
      <p:bldP spid="147" grpId="1" animBg="1"/>
      <p:bldP spid="148" grpId="0" animBg="1"/>
      <p:bldP spid="148" grpId="1" animBg="1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2" grpId="0" animBg="1"/>
      <p:bldP spid="172" grpId="1" animBg="1"/>
      <p:bldP spid="173" grpId="0"/>
      <p:bldP spid="174" grpId="0"/>
      <p:bldP spid="1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Module_27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328" y="-492656"/>
            <a:ext cx="2720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</a:rPr>
              <a:t>Additional_Example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4962" y="-492320"/>
            <a:ext cx="338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RD – 15.36 - Level-2 – Q14</a:t>
            </a:r>
          </a:p>
        </p:txBody>
      </p:sp>
    </p:spTree>
    <p:extLst>
      <p:ext uri="{BB962C8B-B14F-4D97-AF65-F5344CB8AC3E}">
        <p14:creationId xmlns:p14="http://schemas.microsoft.com/office/powerpoint/2010/main" val="39772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/>
          <p:cNvSpPr txBox="1"/>
          <p:nvPr/>
        </p:nvSpPr>
        <p:spPr>
          <a:xfrm>
            <a:off x="626240" y="389563"/>
            <a:ext cx="6322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If the median of the following data is 32.5, find the missing frequencies: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87" name="Table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623010"/>
              </p:ext>
            </p:extLst>
          </p:nvPr>
        </p:nvGraphicFramePr>
        <p:xfrm>
          <a:off x="269652" y="963523"/>
          <a:ext cx="6089261" cy="88395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2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9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9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62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7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867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79512" y="987559"/>
            <a:ext cx="6165380" cy="856072"/>
            <a:chOff x="666270" y="1489748"/>
            <a:chExt cx="6165380" cy="856072"/>
          </a:xfrm>
        </p:grpSpPr>
        <p:sp>
          <p:nvSpPr>
            <p:cNvPr id="188" name="TextBox 187"/>
            <p:cNvSpPr txBox="1"/>
            <p:nvPr/>
          </p:nvSpPr>
          <p:spPr>
            <a:xfrm>
              <a:off x="666270" y="1489748"/>
              <a:ext cx="10767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98914" y="2022655"/>
              <a:ext cx="10115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642483" y="1605165"/>
              <a:ext cx="7198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0 - 10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875668" y="2022655"/>
              <a:ext cx="3246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r>
                <a:rPr lang="en-US" sz="14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1</a:t>
              </a:r>
              <a:endParaRPr lang="en-US" sz="14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2187845" y="1605165"/>
              <a:ext cx="82475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10 - 20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2374357" y="2022655"/>
              <a:ext cx="546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868333" y="1605165"/>
              <a:ext cx="7520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20 - 30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053929" y="2022655"/>
              <a:ext cx="4951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9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3486116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30 - 40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751122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156864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40 - 50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45044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5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1361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50 - 60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73517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578922" y="1605165"/>
              <a:ext cx="7522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60 - 70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80531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258511" y="1605165"/>
              <a:ext cx="5731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Total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326327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28" name="Rectangle 227"/>
          <p:cNvSpPr/>
          <p:nvPr/>
        </p:nvSpPr>
        <p:spPr>
          <a:xfrm>
            <a:off x="272766" y="994081"/>
            <a:ext cx="5551479" cy="54447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281739" y="1506783"/>
            <a:ext cx="5542505" cy="3214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217773" y="1879416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602223" y="2235477"/>
            <a:ext cx="1276733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602223" y="292222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602223" y="3185233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602223" y="3443587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602223" y="370170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1899979" y="2235477"/>
            <a:ext cx="1042258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1899979" y="292222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8" name="Rounded Rectangle 237"/>
          <p:cNvSpPr/>
          <p:nvPr/>
        </p:nvSpPr>
        <p:spPr>
          <a:xfrm>
            <a:off x="1899979" y="3185233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1899979" y="3443587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0" name="Rounded Rectangle 239"/>
          <p:cNvSpPr/>
          <p:nvPr/>
        </p:nvSpPr>
        <p:spPr>
          <a:xfrm>
            <a:off x="1899979" y="370170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2965535" y="2235477"/>
            <a:ext cx="1783247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2" name="Rounded Rectangle 241"/>
          <p:cNvSpPr/>
          <p:nvPr/>
        </p:nvSpPr>
        <p:spPr>
          <a:xfrm>
            <a:off x="2965535" y="292222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2965535" y="3185233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4" name="Rounded Rectangle 243"/>
          <p:cNvSpPr/>
          <p:nvPr/>
        </p:nvSpPr>
        <p:spPr>
          <a:xfrm>
            <a:off x="2965535" y="3443587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2965535" y="370170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08877" y="2161702"/>
            <a:ext cx="14613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intervals (Daily working hours)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1912948" y="2145035"/>
            <a:ext cx="10007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Frequency (No. of workers)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2870817" y="2307669"/>
            <a:ext cx="19477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Cumulative frequency (less than type)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34562" y="2866239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0 - 10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634562" y="3382322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20 - 30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634562" y="3646476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30 - 40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2" name="Rounded Rectangle 251"/>
          <p:cNvSpPr/>
          <p:nvPr/>
        </p:nvSpPr>
        <p:spPr>
          <a:xfrm>
            <a:off x="602223" y="4745094"/>
            <a:ext cx="1276733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1899979" y="4745094"/>
            <a:ext cx="1042258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4" name="Rounded Rectangle 253"/>
          <p:cNvSpPr/>
          <p:nvPr/>
        </p:nvSpPr>
        <p:spPr>
          <a:xfrm>
            <a:off x="2965535" y="4745094"/>
            <a:ext cx="1783247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2084874" y="2857487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2084874" y="3382322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9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084874" y="3637724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3393329" y="3375543"/>
            <a:ext cx="786141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FF99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b="1" dirty="0" smtClean="0">
                <a:latin typeface="Tw Cen MT" panose="020B0602020104020603" pitchFamily="34" charset="0"/>
              </a:rPr>
              <a:t>14 + </a:t>
            </a:r>
            <a:r>
              <a:rPr 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latin typeface="Tw Cen MT" panose="020B0602020104020603" pitchFamily="34" charset="0"/>
              </a:rPr>
              <a:t>1</a:t>
            </a:r>
            <a:endParaRPr lang="en-US" sz="1600" b="1" baseline="-25000" dirty="0">
              <a:latin typeface="Tw Cen MT" panose="020B0602020104020603" pitchFamily="34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3366914" y="3647915"/>
            <a:ext cx="837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26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265" name="Straight Arrow Connector 264"/>
          <p:cNvCxnSpPr/>
          <p:nvPr/>
        </p:nvCxnSpPr>
        <p:spPr>
          <a:xfrm rot="10800000" flipV="1">
            <a:off x="2676144" y="3031790"/>
            <a:ext cx="918333" cy="227483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2817143" y="3276990"/>
            <a:ext cx="822960" cy="3416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Group 267"/>
          <p:cNvGrpSpPr/>
          <p:nvPr/>
        </p:nvGrpSpPr>
        <p:grpSpPr>
          <a:xfrm>
            <a:off x="2967569" y="3044258"/>
            <a:ext cx="205718" cy="254361"/>
            <a:chOff x="8231697" y="4169395"/>
            <a:chExt cx="285627" cy="353158"/>
          </a:xfrm>
          <a:effectLst/>
        </p:grpSpPr>
        <p:sp>
          <p:nvSpPr>
            <p:cNvPr id="269" name="Oval 268"/>
            <p:cNvSpPr/>
            <p:nvPr/>
          </p:nvSpPr>
          <p:spPr>
            <a:xfrm>
              <a:off x="8233452" y="4202286"/>
              <a:ext cx="276095" cy="261651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231697" y="4169395"/>
              <a:ext cx="285627" cy="353158"/>
            </a:xfrm>
            <a:prstGeom prst="rect">
              <a:avLst/>
            </a:prstGeom>
            <a:noFill/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3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rgbClr val="0000FF"/>
                  </a:solidFill>
                  <a:latin typeface="Tw Cen MT" panose="020B0602020104020603" pitchFamily="34" charset="0"/>
                </a:rPr>
                <a:t>+</a:t>
              </a:r>
            </a:p>
          </p:txBody>
        </p:sp>
      </p:grpSp>
      <p:cxnSp>
        <p:nvCxnSpPr>
          <p:cNvPr id="275" name="Straight Arrow Connector 274"/>
          <p:cNvCxnSpPr/>
          <p:nvPr/>
        </p:nvCxnSpPr>
        <p:spPr>
          <a:xfrm rot="10800000" flipV="1">
            <a:off x="2679853" y="3316374"/>
            <a:ext cx="918333" cy="227483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/>
          <p:nvPr/>
        </p:nvCxnSpPr>
        <p:spPr>
          <a:xfrm>
            <a:off x="2819776" y="3560812"/>
            <a:ext cx="822960" cy="3416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rot="10800000" flipV="1">
            <a:off x="2645034" y="3567899"/>
            <a:ext cx="918333" cy="227483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>
            <a:off x="2728319" y="3831387"/>
            <a:ext cx="822960" cy="3416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/>
          <p:cNvGrpSpPr/>
          <p:nvPr/>
        </p:nvGrpSpPr>
        <p:grpSpPr>
          <a:xfrm>
            <a:off x="2967569" y="3543019"/>
            <a:ext cx="205718" cy="254361"/>
            <a:chOff x="8231697" y="4169395"/>
            <a:chExt cx="285627" cy="353158"/>
          </a:xfrm>
          <a:effectLst/>
        </p:grpSpPr>
        <p:sp>
          <p:nvSpPr>
            <p:cNvPr id="286" name="Oval 285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8231697" y="4169395"/>
              <a:ext cx="285627" cy="353158"/>
            </a:xfrm>
            <a:prstGeom prst="rect">
              <a:avLst/>
            </a:prstGeom>
            <a:noFill/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3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rgbClr val="0000FF"/>
                  </a:solidFill>
                  <a:latin typeface="Tw Cen MT" panose="020B0602020104020603" pitchFamily="34" charset="0"/>
                </a:rPr>
                <a:t>+</a:t>
              </a:r>
            </a:p>
          </p:txBody>
        </p:sp>
      </p:grpSp>
      <p:sp>
        <p:nvSpPr>
          <p:cNvPr id="319" name="TextBox 318"/>
          <p:cNvSpPr txBox="1"/>
          <p:nvPr/>
        </p:nvSpPr>
        <p:spPr>
          <a:xfrm>
            <a:off x="634562" y="3125645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10 - 20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411418" y="3121988"/>
            <a:ext cx="86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1" name="Group 320"/>
          <p:cNvGrpSpPr/>
          <p:nvPr/>
        </p:nvGrpSpPr>
        <p:grpSpPr>
          <a:xfrm>
            <a:off x="2967569" y="3295123"/>
            <a:ext cx="205718" cy="254361"/>
            <a:chOff x="8231697" y="4169395"/>
            <a:chExt cx="285627" cy="353158"/>
          </a:xfrm>
          <a:effectLst/>
        </p:grpSpPr>
        <p:sp>
          <p:nvSpPr>
            <p:cNvPr id="322" name="Oval 321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8231697" y="4169395"/>
              <a:ext cx="285627" cy="353158"/>
            </a:xfrm>
            <a:prstGeom prst="rect">
              <a:avLst/>
            </a:prstGeom>
            <a:noFill/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3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 smtClean="0">
                  <a:solidFill>
                    <a:srgbClr val="0000FF"/>
                  </a:solidFill>
                  <a:latin typeface="Tw Cen MT" panose="020B0602020104020603" pitchFamily="34" charset="0"/>
                </a:rPr>
                <a:t>+</a:t>
              </a:r>
              <a:endParaRPr lang="en-US" dirty="0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331" name="Straight Arrow Connector 330"/>
          <p:cNvCxnSpPr/>
          <p:nvPr/>
        </p:nvCxnSpPr>
        <p:spPr>
          <a:xfrm flipV="1">
            <a:off x="2652623" y="3035516"/>
            <a:ext cx="954861" cy="1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TextBox 333"/>
          <p:cNvSpPr txBox="1"/>
          <p:nvPr/>
        </p:nvSpPr>
        <p:spPr>
          <a:xfrm>
            <a:off x="4541386" y="600670"/>
            <a:ext cx="925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126554" y="366262"/>
            <a:ext cx="576064" cy="405288"/>
            <a:chOff x="2458839" y="1894629"/>
            <a:chExt cx="576064" cy="405288"/>
          </a:xfrm>
        </p:grpSpPr>
        <p:sp>
          <p:nvSpPr>
            <p:cNvPr id="135" name="Flowchart: Sequential Access Storage 134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14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7" name="Oval Callout 266"/>
          <p:cNvSpPr/>
          <p:nvPr/>
        </p:nvSpPr>
        <p:spPr>
          <a:xfrm>
            <a:off x="4267875" y="3029254"/>
            <a:ext cx="1002186" cy="375061"/>
          </a:xfrm>
          <a:prstGeom prst="wedgeEllipseCallout">
            <a:avLst>
              <a:gd name="adj1" fmla="val -73611"/>
              <a:gd name="adj2" fmla="val 5472"/>
            </a:avLst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4408889" y="3063448"/>
            <a:ext cx="26380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5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4572000" y="3032670"/>
            <a:ext cx="366169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4821044" y="3063448"/>
            <a:ext cx="30992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3502506" y="2857168"/>
            <a:ext cx="68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2068120" y="3130934"/>
            <a:ext cx="690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277" name="Oval Callout 276"/>
          <p:cNvSpPr/>
          <p:nvPr/>
        </p:nvSpPr>
        <p:spPr>
          <a:xfrm>
            <a:off x="4267642" y="3285256"/>
            <a:ext cx="2091272" cy="441166"/>
          </a:xfrm>
          <a:prstGeom prst="wedgeEllipseCallout">
            <a:avLst>
              <a:gd name="adj1" fmla="val -68425"/>
              <a:gd name="adj2" fmla="val 8077"/>
            </a:avLst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4391825" y="3326800"/>
            <a:ext cx="68423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5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5133094" y="3326800"/>
            <a:ext cx="37501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9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4950512" y="3296022"/>
            <a:ext cx="275108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5375245" y="3326800"/>
            <a:ext cx="90915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 14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83" name="Oval Callout 182"/>
          <p:cNvSpPr/>
          <p:nvPr/>
        </p:nvSpPr>
        <p:spPr>
          <a:xfrm>
            <a:off x="4292430" y="3573288"/>
            <a:ext cx="1991974" cy="441166"/>
          </a:xfrm>
          <a:prstGeom prst="wedgeEllipseCallout">
            <a:avLst>
              <a:gd name="adj1" fmla="val -71450"/>
              <a:gd name="adj2" fmla="val 1591"/>
            </a:avLst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4296801" y="3627283"/>
            <a:ext cx="77163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14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5120394" y="3627283"/>
            <a:ext cx="37501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12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5364088" y="3627283"/>
            <a:ext cx="92031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 26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903891" y="3596505"/>
            <a:ext cx="366169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602223" y="392375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1899979" y="392375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965535" y="392375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34562" y="3868526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40 - 50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084874" y="3859774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63590" y="3869965"/>
            <a:ext cx="1187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26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2737555" y="4072487"/>
            <a:ext cx="822960" cy="3416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602223" y="4177874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1899979" y="4177874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2965535" y="4177874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34562" y="4122650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50 - 60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084874" y="4113898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156098" y="4124089"/>
            <a:ext cx="1202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29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2746791" y="4307561"/>
            <a:ext cx="822960" cy="3416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10800000" flipV="1">
            <a:off x="2635798" y="3853313"/>
            <a:ext cx="918333" cy="227483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rot="10800000" flipV="1">
            <a:off x="2635798" y="4074195"/>
            <a:ext cx="918333" cy="227483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2967569" y="3817923"/>
            <a:ext cx="205718" cy="254361"/>
            <a:chOff x="8231697" y="4169407"/>
            <a:chExt cx="285627" cy="353159"/>
          </a:xfrm>
          <a:effectLst/>
        </p:grpSpPr>
        <p:sp>
          <p:nvSpPr>
            <p:cNvPr id="127" name="Oval 126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8231697" y="4169407"/>
              <a:ext cx="285627" cy="353159"/>
            </a:xfrm>
            <a:prstGeom prst="rect">
              <a:avLst/>
            </a:prstGeom>
            <a:noFill/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3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rgbClr val="0000FF"/>
                  </a:solidFill>
                  <a:latin typeface="Tw Cen MT" panose="020B0602020104020603" pitchFamily="34" charset="0"/>
                </a:rPr>
                <a:t>+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967569" y="4067637"/>
            <a:ext cx="205718" cy="254361"/>
            <a:chOff x="8231697" y="4169395"/>
            <a:chExt cx="285627" cy="353158"/>
          </a:xfrm>
          <a:effectLst/>
        </p:grpSpPr>
        <p:sp>
          <p:nvSpPr>
            <p:cNvPr id="130" name="Oval 129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31697" y="4169395"/>
              <a:ext cx="285627" cy="353158"/>
            </a:xfrm>
            <a:prstGeom prst="rect">
              <a:avLst/>
            </a:prstGeom>
            <a:noFill/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3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rgbClr val="0000FF"/>
                  </a:solidFill>
                  <a:latin typeface="Tw Cen MT" panose="020B0602020104020603" pitchFamily="34" charset="0"/>
                </a:rPr>
                <a:t>+</a:t>
              </a:r>
            </a:p>
          </p:txBody>
        </p:sp>
      </p:grpSp>
      <p:sp>
        <p:nvSpPr>
          <p:cNvPr id="133" name="Oval Callout 132"/>
          <p:cNvSpPr/>
          <p:nvPr/>
        </p:nvSpPr>
        <p:spPr>
          <a:xfrm>
            <a:off x="4292430" y="3823856"/>
            <a:ext cx="1287461" cy="441166"/>
          </a:xfrm>
          <a:prstGeom prst="wedgeEllipseCallout">
            <a:avLst>
              <a:gd name="adj1" fmla="val -71450"/>
              <a:gd name="adj2" fmla="val 1591"/>
            </a:avLst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296801" y="3865151"/>
            <a:ext cx="82359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26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146539" y="3865151"/>
            <a:ext cx="34091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932040" y="3834373"/>
            <a:ext cx="366169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47" name="Oval Callout 146"/>
          <p:cNvSpPr/>
          <p:nvPr/>
        </p:nvSpPr>
        <p:spPr>
          <a:xfrm>
            <a:off x="4292431" y="4073079"/>
            <a:ext cx="1647722" cy="611350"/>
          </a:xfrm>
          <a:prstGeom prst="wedgeEllipseCallout">
            <a:avLst>
              <a:gd name="adj1" fmla="val -71450"/>
              <a:gd name="adj2" fmla="val 1591"/>
            </a:avLst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296800" y="4133424"/>
            <a:ext cx="113316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26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 </a:t>
            </a: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435875" y="4133424"/>
            <a:ext cx="25613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3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499992" y="4323290"/>
            <a:ext cx="122413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 29 + </a:t>
            </a:r>
            <a:r>
              <a:rPr lang="en-US" sz="14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>
                <a:solidFill>
                  <a:prstClr val="black"/>
                </a:solidFill>
                <a:latin typeface="Tw Cen MT" panose="020B0602020104020603" pitchFamily="34" charset="0"/>
              </a:rPr>
              <a:t>1 </a:t>
            </a:r>
            <a:r>
              <a:rPr lang="en-US" sz="1400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213722" y="4102646"/>
            <a:ext cx="366169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60" name="Rounded Rectangle 159"/>
          <p:cNvSpPr/>
          <p:nvPr/>
        </p:nvSpPr>
        <p:spPr>
          <a:xfrm>
            <a:off x="602223" y="4452717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1899979" y="4452717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2965535" y="4452717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34562" y="4397493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60 - 70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2084874" y="4388741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156098" y="4398932"/>
            <a:ext cx="1202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31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cxnSp>
        <p:nvCxnSpPr>
          <p:cNvPr id="166" name="Straight Arrow Connector 165"/>
          <p:cNvCxnSpPr/>
          <p:nvPr/>
        </p:nvCxnSpPr>
        <p:spPr>
          <a:xfrm>
            <a:off x="2746791" y="4582404"/>
            <a:ext cx="822960" cy="3416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rot="10800000" flipV="1">
            <a:off x="2635798" y="4349038"/>
            <a:ext cx="918333" cy="227483"/>
          </a:xfrm>
          <a:prstGeom prst="straightConnector1">
            <a:avLst/>
          </a:prstGeom>
          <a:ln w="28575">
            <a:solidFill>
              <a:srgbClr val="FF99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2967569" y="4342480"/>
            <a:ext cx="205718" cy="254361"/>
            <a:chOff x="8231697" y="4169395"/>
            <a:chExt cx="285627" cy="353158"/>
          </a:xfrm>
          <a:effectLst/>
        </p:grpSpPr>
        <p:sp>
          <p:nvSpPr>
            <p:cNvPr id="169" name="Oval 168"/>
            <p:cNvSpPr/>
            <p:nvPr/>
          </p:nvSpPr>
          <p:spPr>
            <a:xfrm>
              <a:off x="8233452" y="4220424"/>
              <a:ext cx="276095" cy="261650"/>
            </a:xfrm>
            <a:prstGeom prst="ellipse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 b="1">
                <a:solidFill>
                  <a:srgbClr val="0000FF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8231697" y="4169395"/>
              <a:ext cx="285627" cy="353158"/>
            </a:xfrm>
            <a:prstGeom prst="rect">
              <a:avLst/>
            </a:prstGeom>
            <a:noFill/>
            <a:ln w="12700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300" b="1">
                  <a:solidFill>
                    <a:schemeClr val="bg1"/>
                  </a:solidFill>
                  <a:latin typeface="Bookman Old Style" panose="02050604050505020204" pitchFamily="18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>
                  <a:solidFill>
                    <a:srgbClr val="0000FF"/>
                  </a:solidFill>
                  <a:latin typeface="Tw Cen MT" panose="020B0602020104020603" pitchFamily="34" charset="0"/>
                </a:rPr>
                <a:t>+</a:t>
              </a:r>
            </a:p>
          </p:txBody>
        </p:sp>
      </p:grpSp>
      <p:sp>
        <p:nvSpPr>
          <p:cNvPr id="171" name="Oval Callout 170"/>
          <p:cNvSpPr/>
          <p:nvPr/>
        </p:nvSpPr>
        <p:spPr>
          <a:xfrm>
            <a:off x="4292431" y="4315456"/>
            <a:ext cx="1647722" cy="611350"/>
          </a:xfrm>
          <a:prstGeom prst="wedgeEllipseCallout">
            <a:avLst>
              <a:gd name="adj1" fmla="val -71450"/>
              <a:gd name="adj2" fmla="val 1591"/>
            </a:avLst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296800" y="4375801"/>
            <a:ext cx="113316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29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 </a:t>
            </a: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435875" y="4375801"/>
            <a:ext cx="25613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4499992" y="4565667"/>
            <a:ext cx="122413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 31 </a:t>
            </a:r>
            <a:r>
              <a:rPr lang="en-US" sz="1400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 </a:t>
            </a:r>
            <a:r>
              <a:rPr lang="en-US" sz="14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>
                <a:solidFill>
                  <a:prstClr val="black"/>
                </a:solidFill>
                <a:latin typeface="Tw Cen MT" panose="020B0602020104020603" pitchFamily="34" charset="0"/>
              </a:rPr>
              <a:t>1 </a:t>
            </a:r>
            <a:r>
              <a:rPr lang="en-US" sz="1400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213722" y="4345023"/>
            <a:ext cx="366169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749315" y="4691524"/>
            <a:ext cx="98046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Total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1984574" y="4691524"/>
            <a:ext cx="497252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N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340502" y="4691524"/>
            <a:ext cx="41798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cs typeface="MV Boli" pitchFamily="2" charset="0"/>
              </a:rPr>
              <a:t>40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5778980" y="962671"/>
            <a:ext cx="581822" cy="876447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800" decel="100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800" decel="100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800" decel="100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800" decel="100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00"/>
                            </p:stCondLst>
                            <p:childTnLst>
                              <p:par>
                                <p:cTn id="1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500"/>
                            </p:stCondLst>
                            <p:childTnLst>
                              <p:par>
                                <p:cTn id="1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800" decel="100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800" decel="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800" decel="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800" decel="10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000"/>
                            </p:stCondLst>
                            <p:childTnLst>
                              <p:par>
                                <p:cTn id="2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500"/>
                            </p:stCondLst>
                            <p:childTnLst>
                              <p:par>
                                <p:cTn id="2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000"/>
                            </p:stCondLst>
                            <p:childTnLst>
                              <p:par>
                                <p:cTn id="2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500"/>
                            </p:stCondLst>
                            <p:childTnLst>
                              <p:par>
                                <p:cTn id="2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000"/>
                            </p:stCondLst>
                            <p:childTnLst>
                              <p:par>
                                <p:cTn id="2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0"/>
                            </p:stCondLst>
                            <p:childTnLst>
                              <p:par>
                                <p:cTn id="3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000"/>
                            </p:stCondLst>
                            <p:childTnLst>
                              <p:par>
                                <p:cTn id="3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500"/>
                            </p:stCondLst>
                            <p:childTnLst>
                              <p:par>
                                <p:cTn id="4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000"/>
                            </p:stCondLst>
                            <p:childTnLst>
                              <p:par>
                                <p:cTn id="4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500"/>
                            </p:stCondLst>
                            <p:childTnLst>
                              <p:par>
                                <p:cTn id="4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500"/>
                            </p:stCondLst>
                            <p:childTnLst>
                              <p:par>
                                <p:cTn id="5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500"/>
                            </p:stCondLst>
                            <p:childTnLst>
                              <p:par>
                                <p:cTn id="6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9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00"/>
                            </p:stCondLst>
                            <p:childTnLst>
                              <p:par>
                                <p:cTn id="6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8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228" grpId="0" animBg="1"/>
      <p:bldP spid="228" grpId="1" animBg="1"/>
      <p:bldP spid="229" grpId="0" animBg="1"/>
      <p:bldP spid="229" grpId="1" animBg="1"/>
      <p:bldP spid="230" grpId="0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/>
      <p:bldP spid="247" grpId="0"/>
      <p:bldP spid="248" grpId="0"/>
      <p:bldP spid="249" grpId="0"/>
      <p:bldP spid="250" grpId="0"/>
      <p:bldP spid="251" grpId="0"/>
      <p:bldP spid="252" grpId="0" animBg="1"/>
      <p:bldP spid="253" grpId="0" animBg="1"/>
      <p:bldP spid="254" grpId="0" animBg="1"/>
      <p:bldP spid="255" grpId="0"/>
      <p:bldP spid="257" grpId="0"/>
      <p:bldP spid="258" grpId="0"/>
      <p:bldP spid="262" grpId="0"/>
      <p:bldP spid="263" grpId="0"/>
      <p:bldP spid="319" grpId="0"/>
      <p:bldP spid="320" grpId="0"/>
      <p:bldP spid="334" grpId="0"/>
      <p:bldP spid="267" grpId="0" animBg="1"/>
      <p:bldP spid="271" grpId="0"/>
      <p:bldP spid="271" grpId="1"/>
      <p:bldP spid="272" grpId="0"/>
      <p:bldP spid="272" grpId="1"/>
      <p:bldP spid="273" grpId="0"/>
      <p:bldP spid="273" grpId="1"/>
      <p:bldP spid="264" grpId="0"/>
      <p:bldP spid="256" grpId="0"/>
      <p:bldP spid="277" grpId="0" animBg="1"/>
      <p:bldP spid="278" grpId="0"/>
      <p:bldP spid="278" grpId="1"/>
      <p:bldP spid="280" grpId="0"/>
      <p:bldP spid="280" grpId="1"/>
      <p:bldP spid="279" grpId="0"/>
      <p:bldP spid="279" grpId="1"/>
      <p:bldP spid="281" grpId="0"/>
      <p:bldP spid="281" grpId="1"/>
      <p:bldP spid="183" grpId="0" animBg="1"/>
      <p:bldP spid="184" grpId="0"/>
      <p:bldP spid="184" grpId="1"/>
      <p:bldP spid="185" grpId="0"/>
      <p:bldP spid="185" grpId="1"/>
      <p:bldP spid="189" grpId="0"/>
      <p:bldP spid="189" grpId="1"/>
      <p:bldP spid="190" grpId="0"/>
      <p:bldP spid="190" grpId="1"/>
      <p:bldP spid="108" grpId="0" animBg="1"/>
      <p:bldP spid="109" grpId="0" animBg="1"/>
      <p:bldP spid="110" grpId="0" animBg="1"/>
      <p:bldP spid="111" grpId="0"/>
      <p:bldP spid="112" grpId="0"/>
      <p:bldP spid="113" grpId="0"/>
      <p:bldP spid="116" grpId="0" animBg="1"/>
      <p:bldP spid="117" grpId="0" animBg="1"/>
      <p:bldP spid="118" grpId="0" animBg="1"/>
      <p:bldP spid="119" grpId="0"/>
      <p:bldP spid="120" grpId="0"/>
      <p:bldP spid="121" grpId="0"/>
      <p:bldP spid="133" grpId="0" animBg="1"/>
      <p:bldP spid="137" grpId="0"/>
      <p:bldP spid="137" grpId="1"/>
      <p:bldP spid="138" grpId="0"/>
      <p:bldP spid="138" grpId="1"/>
      <p:bldP spid="146" grpId="0"/>
      <p:bldP spid="146" grpId="1"/>
      <p:bldP spid="147" grpId="0" animBg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60" grpId="0" animBg="1"/>
      <p:bldP spid="161" grpId="0" animBg="1"/>
      <p:bldP spid="162" grpId="0" animBg="1"/>
      <p:bldP spid="163" grpId="0"/>
      <p:bldP spid="164" grpId="0"/>
      <p:bldP spid="165" grpId="0"/>
      <p:bldP spid="171" grpId="0" animBg="1"/>
      <p:bldP spid="172" grpId="0"/>
      <p:bldP spid="172" grpId="1"/>
      <p:bldP spid="173" grpId="0"/>
      <p:bldP spid="173" grpId="1"/>
      <p:bldP spid="174" grpId="0"/>
      <p:bldP spid="174" grpId="1"/>
      <p:bldP spid="175" grpId="0"/>
      <p:bldP spid="175" grpId="1"/>
      <p:bldP spid="191" grpId="0"/>
      <p:bldP spid="192" grpId="0"/>
      <p:bldP spid="193" grpId="0"/>
      <p:bldP spid="194" grpId="0" animBg="1"/>
      <p:bldP spid="19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/>
          <p:cNvSpPr txBox="1"/>
          <p:nvPr/>
        </p:nvSpPr>
        <p:spPr>
          <a:xfrm>
            <a:off x="626240" y="389563"/>
            <a:ext cx="6322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If the median of the following data is 32.5, find the missing frequencies: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87" name="Table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939686"/>
              </p:ext>
            </p:extLst>
          </p:nvPr>
        </p:nvGraphicFramePr>
        <p:xfrm>
          <a:off x="269652" y="963523"/>
          <a:ext cx="6089261" cy="88395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2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9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9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62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7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867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79512" y="987559"/>
            <a:ext cx="6165380" cy="856072"/>
            <a:chOff x="666270" y="1489748"/>
            <a:chExt cx="6165380" cy="856072"/>
          </a:xfrm>
        </p:grpSpPr>
        <p:sp>
          <p:nvSpPr>
            <p:cNvPr id="188" name="TextBox 187"/>
            <p:cNvSpPr txBox="1"/>
            <p:nvPr/>
          </p:nvSpPr>
          <p:spPr>
            <a:xfrm>
              <a:off x="666270" y="1489748"/>
              <a:ext cx="10767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98914" y="2022655"/>
              <a:ext cx="10115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642483" y="1605165"/>
              <a:ext cx="7198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0 - 10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875668" y="2022655"/>
              <a:ext cx="3246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r>
                <a:rPr lang="en-US" sz="14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1</a:t>
              </a:r>
              <a:endParaRPr lang="en-US" sz="14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2187845" y="1605165"/>
              <a:ext cx="82475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10 - 20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2374357" y="2022655"/>
              <a:ext cx="546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868333" y="1605165"/>
              <a:ext cx="7520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20 - 30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053929" y="2022655"/>
              <a:ext cx="4951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9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3486116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30 - 40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751122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156864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40 - 50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45044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5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1361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50 - 60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73517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578922" y="1605165"/>
              <a:ext cx="7522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60 - 70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80531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258511" y="1605165"/>
              <a:ext cx="5731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Total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326327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30" name="TextBox 229"/>
          <p:cNvSpPr txBox="1"/>
          <p:nvPr/>
        </p:nvSpPr>
        <p:spPr>
          <a:xfrm>
            <a:off x="217773" y="1879416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602223" y="2235477"/>
            <a:ext cx="1276733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602223" y="292222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602223" y="3185233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602223" y="3443587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602223" y="370170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1899979" y="2235477"/>
            <a:ext cx="1042258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1899979" y="292222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8" name="Rounded Rectangle 237"/>
          <p:cNvSpPr/>
          <p:nvPr/>
        </p:nvSpPr>
        <p:spPr>
          <a:xfrm>
            <a:off x="1899979" y="3185233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1899979" y="3443587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0" name="Rounded Rectangle 239"/>
          <p:cNvSpPr/>
          <p:nvPr/>
        </p:nvSpPr>
        <p:spPr>
          <a:xfrm>
            <a:off x="1899979" y="370170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2965535" y="2235477"/>
            <a:ext cx="1783247" cy="658640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42" name="Rounded Rectangle 241"/>
          <p:cNvSpPr/>
          <p:nvPr/>
        </p:nvSpPr>
        <p:spPr>
          <a:xfrm>
            <a:off x="2965535" y="292222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2965535" y="3185233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4" name="Rounded Rectangle 243"/>
          <p:cNvSpPr/>
          <p:nvPr/>
        </p:nvSpPr>
        <p:spPr>
          <a:xfrm>
            <a:off x="2965535" y="3443587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5" name="Rounded Rectangle 244"/>
          <p:cNvSpPr/>
          <p:nvPr/>
        </p:nvSpPr>
        <p:spPr>
          <a:xfrm>
            <a:off x="2965535" y="370170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08877" y="2161702"/>
            <a:ext cx="14613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Class intervals (Daily working hours)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1912948" y="2145035"/>
            <a:ext cx="10007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Frequency (No. of workers)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2870817" y="2307669"/>
            <a:ext cx="19477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Cumulative frequency (less than type)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634562" y="2866239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0 - 10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634562" y="3382322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20 - 30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2" name="Rounded Rectangle 251"/>
          <p:cNvSpPr/>
          <p:nvPr/>
        </p:nvSpPr>
        <p:spPr>
          <a:xfrm>
            <a:off x="602223" y="4745094"/>
            <a:ext cx="1276733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3" name="Rounded Rectangle 252"/>
          <p:cNvSpPr/>
          <p:nvPr/>
        </p:nvSpPr>
        <p:spPr>
          <a:xfrm>
            <a:off x="1899979" y="4745094"/>
            <a:ext cx="1042258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4" name="Rounded Rectangle 253"/>
          <p:cNvSpPr/>
          <p:nvPr/>
        </p:nvSpPr>
        <p:spPr>
          <a:xfrm>
            <a:off x="2965535" y="4745094"/>
            <a:ext cx="1783247" cy="216024"/>
          </a:xfrm>
          <a:prstGeom prst="roundRect">
            <a:avLst/>
          </a:prstGeom>
          <a:solidFill>
            <a:srgbClr val="FFFF00">
              <a:alpha val="67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2084874" y="2857487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2084874" y="3382322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9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3366914" y="3647915"/>
            <a:ext cx="837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26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634562" y="3125645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10 - 20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411418" y="3121988"/>
            <a:ext cx="866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541386" y="600670"/>
            <a:ext cx="925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126554" y="366262"/>
            <a:ext cx="576064" cy="405288"/>
            <a:chOff x="2458839" y="1894629"/>
            <a:chExt cx="576064" cy="405288"/>
          </a:xfrm>
        </p:grpSpPr>
        <p:sp>
          <p:nvSpPr>
            <p:cNvPr id="135" name="Flowchart: Sequential Access Storage 134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14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3502506" y="2857168"/>
            <a:ext cx="68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2068120" y="3130934"/>
            <a:ext cx="690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99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602223" y="3923750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1899979" y="3923750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965535" y="3923750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34562" y="3868526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40 - 50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084874" y="3859774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63590" y="3869965"/>
            <a:ext cx="1187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26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602223" y="4177874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1899979" y="4177874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2965535" y="4177874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34562" y="4122650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50 - 60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084874" y="4113898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156098" y="4124089"/>
            <a:ext cx="1202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29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602223" y="4452717"/>
            <a:ext cx="1276733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1899979" y="4452717"/>
            <a:ext cx="1042258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2965535" y="4452717"/>
            <a:ext cx="1783247" cy="216024"/>
          </a:xfrm>
          <a:prstGeom prst="roundRect">
            <a:avLst/>
          </a:prstGeom>
          <a:gradFill>
            <a:gsLst>
              <a:gs pos="0">
                <a:srgbClr val="00FFFF">
                  <a:alpha val="76000"/>
                </a:srgbClr>
              </a:gs>
              <a:gs pos="50000">
                <a:srgbClr val="00FFFF">
                  <a:alpha val="38000"/>
                </a:srgbClr>
              </a:gs>
              <a:gs pos="100000">
                <a:srgbClr val="00FFFF">
                  <a:alpha val="0"/>
                </a:srgb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99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34562" y="4397493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60 - 70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2084874" y="4388741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156098" y="4398932"/>
            <a:ext cx="1202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31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</a:t>
            </a:r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 + </a:t>
            </a:r>
            <a:r>
              <a:rPr lang="en-US" sz="1600" b="1" i="1" dirty="0" smtClean="0">
                <a:solidFill>
                  <a:srgbClr val="FF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2</a:t>
            </a:r>
            <a:endParaRPr lang="en-US" sz="1600" b="1" baseline="-25000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749315" y="4691524"/>
            <a:ext cx="98046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Total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1984574" y="4691524"/>
            <a:ext cx="497252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sym typeface="Symbol"/>
              </a:rPr>
              <a:t>N </a:t>
            </a:r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340502" y="4691524"/>
            <a:ext cx="417988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  <a:latin typeface="Tw Cen MT" panose="020B0602020104020603" pitchFamily="34" charset="0"/>
                <a:cs typeface="MV Boli" pitchFamily="2" charset="0"/>
              </a:rPr>
              <a:t>40</a:t>
            </a:r>
            <a:endParaRPr lang="en-US" sz="1500" b="1" dirty="0">
              <a:solidFill>
                <a:srgbClr val="002060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6709984" y="2550079"/>
            <a:ext cx="400398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N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cxnSp>
        <p:nvCxnSpPr>
          <p:cNvPr id="152" name="Straight Connector 151"/>
          <p:cNvCxnSpPr/>
          <p:nvPr/>
        </p:nvCxnSpPr>
        <p:spPr>
          <a:xfrm>
            <a:off x="6762107" y="2790570"/>
            <a:ext cx="203696" cy="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6702345" y="2724509"/>
            <a:ext cx="335156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939569" y="2640568"/>
            <a:ext cx="31290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410748" y="2636720"/>
            <a:ext cx="335156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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179609" y="2534337"/>
            <a:ext cx="398449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40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211255" y="2722556"/>
            <a:ext cx="335156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994971" y="2663525"/>
            <a:ext cx="113945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Here N </a:t>
            </a:r>
            <a:r>
              <a:rPr lang="en-US" sz="14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4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844465" y="2663525"/>
            <a:ext cx="439939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rPr>
              <a:t>40 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 flipH="1">
            <a:off x="7242646" y="2672818"/>
            <a:ext cx="261885" cy="51748"/>
          </a:xfrm>
          <a:prstGeom prst="line">
            <a:avLst/>
          </a:prstGeom>
          <a:ln w="1905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7369662" y="2416848"/>
            <a:ext cx="317732" cy="24622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FFFF"/>
                </a:solidFill>
                <a:latin typeface="Tw Cen MT" panose="020B0602020104020603" pitchFamily="34" charset="0"/>
                <a:cs typeface="MV Boli" pitchFamily="2" charset="0"/>
              </a:rPr>
              <a:t>20</a:t>
            </a:r>
            <a:endParaRPr lang="en-US" sz="1000" b="1" dirty="0">
              <a:solidFill>
                <a:srgbClr val="00FFFF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cxnSp>
        <p:nvCxnSpPr>
          <p:cNvPr id="179" name="Straight Connector 178"/>
          <p:cNvCxnSpPr/>
          <p:nvPr/>
        </p:nvCxnSpPr>
        <p:spPr>
          <a:xfrm>
            <a:off x="7213981" y="2790422"/>
            <a:ext cx="3197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7306328" y="2833675"/>
            <a:ext cx="162607" cy="85537"/>
          </a:xfrm>
          <a:prstGeom prst="line">
            <a:avLst/>
          </a:prstGeom>
          <a:ln w="19050">
            <a:solidFill>
              <a:srgbClr val="00FF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5097719" y="3003677"/>
            <a:ext cx="966715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Median 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932040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5518076" y="3605778"/>
            <a:ext cx="2523911" cy="732819"/>
            <a:chOff x="908596" y="5701311"/>
            <a:chExt cx="2523911" cy="732819"/>
          </a:xfrm>
        </p:grpSpPr>
        <p:grpSp>
          <p:nvGrpSpPr>
            <p:cNvPr id="196" name="Group 195"/>
            <p:cNvGrpSpPr/>
            <p:nvPr/>
          </p:nvGrpSpPr>
          <p:grpSpPr>
            <a:xfrm>
              <a:off x="908596" y="5701311"/>
              <a:ext cx="2523911" cy="633136"/>
              <a:chOff x="5474814" y="-1565532"/>
              <a:chExt cx="2523911" cy="633136"/>
            </a:xfrm>
          </p:grpSpPr>
          <p:sp>
            <p:nvSpPr>
              <p:cNvPr id="199" name="Rectangle 198"/>
              <p:cNvSpPr/>
              <p:nvPr/>
            </p:nvSpPr>
            <p:spPr>
              <a:xfrm>
                <a:off x="5474814" y="-1270951"/>
                <a:ext cx="1007376" cy="338554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white"/>
                    </a:solidFill>
                    <a:latin typeface="Tw Cen MT" panose="020B0602020104020603" pitchFamily="34" charset="0"/>
                  </a:rPr>
                  <a:t>Median =</a:t>
                </a:r>
                <a:endParaRPr lang="en-US" sz="1600" b="1" dirty="0">
                  <a:solidFill>
                    <a:prstClr val="white"/>
                  </a:solidFill>
                  <a:latin typeface="Tw Cen MT" panose="020B0602020104020603" pitchFamily="34" charset="0"/>
                </a:endParaRPr>
              </a:p>
            </p:txBody>
          </p:sp>
          <p:grpSp>
            <p:nvGrpSpPr>
              <p:cNvPr id="200" name="Group 199"/>
              <p:cNvGrpSpPr/>
              <p:nvPr/>
            </p:nvGrpSpPr>
            <p:grpSpPr>
              <a:xfrm>
                <a:off x="6406867" y="-1565532"/>
                <a:ext cx="1591858" cy="633136"/>
                <a:chOff x="6549558" y="3064740"/>
                <a:chExt cx="1100093" cy="633135"/>
              </a:xfrm>
              <a:effectLst/>
            </p:grpSpPr>
            <p:sp>
              <p:nvSpPr>
                <p:cNvPr id="201" name="TextBox 200"/>
                <p:cNvSpPr txBox="1"/>
                <p:nvPr/>
              </p:nvSpPr>
              <p:spPr>
                <a:xfrm>
                  <a:off x="6849240" y="3064740"/>
                  <a:ext cx="276706" cy="33855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  <a:cs typeface="MV Boli" pitchFamily="2" charset="0"/>
                      <a:sym typeface="Symbol"/>
                    </a:rPr>
                    <a:t>N</a:t>
                  </a:r>
                  <a:endParaRPr lang="en-US" sz="1600" b="1" dirty="0">
                    <a:solidFill>
                      <a:prstClr val="white"/>
                    </a:solidFill>
                    <a:latin typeface="Tw Cen MT" panose="020B0602020104020603" pitchFamily="34" charset="0"/>
                    <a:cs typeface="MV Boli" pitchFamily="2" charset="0"/>
                  </a:endParaRPr>
                </a:p>
              </p:txBody>
            </p:sp>
            <p:cxnSp>
              <p:nvCxnSpPr>
                <p:cNvPr id="202" name="Straight Connector 201"/>
                <p:cNvCxnSpPr/>
                <p:nvPr/>
              </p:nvCxnSpPr>
              <p:spPr>
                <a:xfrm>
                  <a:off x="6863188" y="3329468"/>
                  <a:ext cx="187365" cy="77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TextBox 205"/>
                <p:cNvSpPr txBox="1"/>
                <p:nvPr/>
              </p:nvSpPr>
              <p:spPr>
                <a:xfrm>
                  <a:off x="6851353" y="3253969"/>
                  <a:ext cx="231619" cy="33855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  <a:cs typeface="MV Boli" pitchFamily="2" charset="0"/>
                      <a:sym typeface="Symbol"/>
                    </a:rPr>
                    <a:t>2</a:t>
                  </a:r>
                  <a:endParaRPr lang="en-US" sz="1600" b="1" dirty="0">
                    <a:solidFill>
                      <a:prstClr val="white"/>
                    </a:solidFill>
                    <a:latin typeface="Tw Cen MT" panose="020B0602020104020603" pitchFamily="34" charset="0"/>
                    <a:cs typeface="MV Boli" pitchFamily="2" charset="0"/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6549558" y="3359321"/>
                  <a:ext cx="299327" cy="3385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i="1" dirty="0" smtClean="0">
                      <a:solidFill>
                        <a:prstClr val="whit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</a:t>
                  </a:r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 </a:t>
                  </a:r>
                  <a:r>
                    <a:rPr lang="en-US" sz="1600" b="1" dirty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+</a:t>
                  </a:r>
                </a:p>
              </p:txBody>
            </p:sp>
            <p:sp>
              <p:nvSpPr>
                <p:cNvPr id="208" name="Double Bracket 207"/>
                <p:cNvSpPr/>
                <p:nvPr/>
              </p:nvSpPr>
              <p:spPr>
                <a:xfrm>
                  <a:off x="6833912" y="3131723"/>
                  <a:ext cx="603592" cy="563274"/>
                </a:xfrm>
                <a:prstGeom prst="bracketPair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b="1">
                    <a:solidFill>
                      <a:prstClr val="white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7024172" y="3087259"/>
                  <a:ext cx="420076" cy="3385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– </a:t>
                  </a:r>
                  <a:r>
                    <a:rPr lang="en-US" sz="1600" b="1" i="1" dirty="0" smtClean="0">
                      <a:solidFill>
                        <a:prstClr val="whit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.</a:t>
                  </a:r>
                  <a:r>
                    <a:rPr lang="en-US" sz="1600" b="1" i="1" dirty="0" smtClean="0">
                      <a:solidFill>
                        <a:prstClr val="whit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</a:rPr>
                    <a:t>.</a:t>
                  </a:r>
                  <a:endParaRPr lang="en-US" sz="1600" b="1" dirty="0">
                    <a:solidFill>
                      <a:prstClr val="white"/>
                    </a:solidFill>
                    <a:latin typeface="Tw Cen MT" panose="020B0602020104020603" pitchFamily="34" charset="0"/>
                  </a:endParaRPr>
                </a:p>
              </p:txBody>
            </p:sp>
            <p:sp>
              <p:nvSpPr>
                <p:cNvPr id="210" name="TextBox 209"/>
                <p:cNvSpPr txBox="1"/>
                <p:nvPr/>
              </p:nvSpPr>
              <p:spPr>
                <a:xfrm>
                  <a:off x="7460657" y="3359321"/>
                  <a:ext cx="188994" cy="338554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prstClr val="white"/>
                      </a:solidFill>
                      <a:latin typeface="Tw Cen MT" panose="020B0602020104020603" pitchFamily="34" charset="0"/>
                      <a:cs typeface="MV Boli" pitchFamily="2" charset="0"/>
                      <a:sym typeface="Symbol"/>
                    </a:rPr>
                    <a:t>h</a:t>
                  </a:r>
                  <a:endParaRPr lang="en-US" sz="1600" b="1" dirty="0">
                    <a:solidFill>
                      <a:prstClr val="white"/>
                    </a:solidFill>
                    <a:latin typeface="Tw Cen MT" panose="020B0602020104020603" pitchFamily="34" charset="0"/>
                    <a:cs typeface="MV Boli" pitchFamily="2" charset="0"/>
                  </a:endParaRPr>
                </a:p>
              </p:txBody>
            </p:sp>
          </p:grpSp>
        </p:grpSp>
        <p:cxnSp>
          <p:nvCxnSpPr>
            <p:cNvPr id="197" name="Straight Connector 196"/>
            <p:cNvCxnSpPr/>
            <p:nvPr/>
          </p:nvCxnSpPr>
          <p:spPr>
            <a:xfrm>
              <a:off x="2306226" y="6170373"/>
              <a:ext cx="78776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8" name="TextBox 197"/>
            <p:cNvSpPr txBox="1"/>
            <p:nvPr/>
          </p:nvSpPr>
          <p:spPr>
            <a:xfrm>
              <a:off x="2520212" y="6095576"/>
              <a:ext cx="304688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endPara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1" name="TextBox 210"/>
          <p:cNvSpPr txBox="1"/>
          <p:nvPr/>
        </p:nvSpPr>
        <p:spPr>
          <a:xfrm>
            <a:off x="5949677" y="3003677"/>
            <a:ext cx="575019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32.5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7517978" y="2636720"/>
            <a:ext cx="335156" cy="32316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7747044" y="2636720"/>
            <a:ext cx="399767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rPr>
              <a:t>20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7374857" y="2800474"/>
            <a:ext cx="221479" cy="24622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00FFFF"/>
                </a:solidFill>
                <a:latin typeface="Tw Cen MT" panose="020B0602020104020603" pitchFamily="34" charset="0"/>
                <a:cs typeface="MV Boli" pitchFamily="2" charset="0"/>
              </a:rPr>
              <a:t>1</a:t>
            </a:r>
            <a:endParaRPr lang="en-US" sz="1000" b="1" dirty="0">
              <a:solidFill>
                <a:srgbClr val="00FFFF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6348491" y="3003677"/>
            <a:ext cx="2615997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Which is lies in the class 30-40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5255621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l</a:t>
            </a:r>
            <a:endParaRPr lang="en-US" sz="1500" b="1" i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5373785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580112" y="3291830"/>
            <a:ext cx="484322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30,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5949183" y="3291830"/>
            <a:ext cx="461565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c</a:t>
            </a:r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.</a:t>
            </a:r>
            <a:r>
              <a:rPr lang="en-US" sz="15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.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302350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6480101" y="3291830"/>
            <a:ext cx="4300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14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6766323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+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6953601" y="3291830"/>
            <a:ext cx="416936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5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 </a:t>
            </a:r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,</a:t>
            </a:r>
            <a:endParaRPr lang="en-US" sz="1500" b="1" baseline="-250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7230148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endParaRPr lang="en-US" sz="1500" b="1" i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7376887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7554639" y="3291830"/>
            <a:ext cx="483560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12,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7876619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  <a:sym typeface="Symbol"/>
              </a:rPr>
              <a:t>h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  <a:cs typeface="Times New Roman" panose="02020603050405020304" pitchFamily="18" charset="0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023358" y="3291830"/>
            <a:ext cx="32358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=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8202157" y="3291830"/>
            <a:ext cx="395941" cy="3231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10</a:t>
            </a:r>
            <a:endParaRPr lang="en-US" sz="15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1" name="Rectangle 290"/>
          <p:cNvSpPr/>
          <p:nvPr/>
        </p:nvSpPr>
        <p:spPr>
          <a:xfrm>
            <a:off x="5764386" y="4493358"/>
            <a:ext cx="560314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32.5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6956760" y="4325342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93" name="Rectangle 292"/>
          <p:cNvSpPr/>
          <p:nvPr/>
        </p:nvSpPr>
        <p:spPr>
          <a:xfrm>
            <a:off x="7254618" y="432534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8264023" y="4493358"/>
            <a:ext cx="27347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×</a:t>
            </a:r>
            <a:endParaRPr lang="en-US" sz="1600" b="1" dirty="0">
              <a:solidFill>
                <a:prstClr val="white"/>
              </a:solidFill>
              <a:cs typeface="MV Boli" pitchFamily="2" charset="0"/>
            </a:endParaRPr>
          </a:p>
        </p:txBody>
      </p:sp>
      <p:cxnSp>
        <p:nvCxnSpPr>
          <p:cNvPr id="295" name="Straight Connector 294"/>
          <p:cNvCxnSpPr/>
          <p:nvPr/>
        </p:nvCxnSpPr>
        <p:spPr>
          <a:xfrm>
            <a:off x="6985632" y="4662635"/>
            <a:ext cx="12801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TextBox 295"/>
          <p:cNvSpPr txBox="1"/>
          <p:nvPr/>
        </p:nvSpPr>
        <p:spPr>
          <a:xfrm>
            <a:off x="7320073" y="4593042"/>
            <a:ext cx="4322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12</a:t>
            </a:r>
            <a:endParaRPr lang="en-US" sz="1600" b="1" i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6212309" y="4493358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8" name="Rectangle 297"/>
          <p:cNvSpPr/>
          <p:nvPr/>
        </p:nvSpPr>
        <p:spPr>
          <a:xfrm>
            <a:off x="6406091" y="4493358"/>
            <a:ext cx="407645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9" name="Rectangle 298"/>
          <p:cNvSpPr/>
          <p:nvPr/>
        </p:nvSpPr>
        <p:spPr>
          <a:xfrm>
            <a:off x="6687940" y="4493358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+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7405505" y="4325342"/>
            <a:ext cx="968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(14 +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)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8419845" y="4493358"/>
            <a:ext cx="40568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10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302" name="Oval 301"/>
          <p:cNvSpPr/>
          <p:nvPr/>
        </p:nvSpPr>
        <p:spPr>
          <a:xfrm>
            <a:off x="5220072" y="3291830"/>
            <a:ext cx="775094" cy="32268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303" name="Oval 302"/>
          <p:cNvSpPr/>
          <p:nvPr/>
        </p:nvSpPr>
        <p:spPr>
          <a:xfrm>
            <a:off x="5092647" y="2995926"/>
            <a:ext cx="1357481" cy="32268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304" name="Oval 303"/>
          <p:cNvSpPr/>
          <p:nvPr/>
        </p:nvSpPr>
        <p:spPr>
          <a:xfrm>
            <a:off x="7792265" y="2637408"/>
            <a:ext cx="295427" cy="29334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305" name="Oval 304"/>
          <p:cNvSpPr/>
          <p:nvPr/>
        </p:nvSpPr>
        <p:spPr>
          <a:xfrm>
            <a:off x="6001148" y="3294481"/>
            <a:ext cx="1233910" cy="34595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306" name="Oval 305"/>
          <p:cNvSpPr/>
          <p:nvPr/>
        </p:nvSpPr>
        <p:spPr>
          <a:xfrm>
            <a:off x="7230360" y="3280175"/>
            <a:ext cx="644482" cy="39044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307" name="Oval 306"/>
          <p:cNvSpPr/>
          <p:nvPr/>
        </p:nvSpPr>
        <p:spPr>
          <a:xfrm>
            <a:off x="7911994" y="3288396"/>
            <a:ext cx="644482" cy="35495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FF"/>
              </a:solidFill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668044" y="445799"/>
            <a:ext cx="3738114" cy="236159"/>
          </a:xfrm>
          <a:prstGeom prst="roundRect">
            <a:avLst/>
          </a:prstGeom>
          <a:noFill/>
          <a:ln w="28575" cap="flat" cmpd="sng" algn="ctr">
            <a:solidFill>
              <a:srgbClr val="D60093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915504" y="3709033"/>
            <a:ext cx="687385" cy="216839"/>
          </a:xfrm>
          <a:prstGeom prst="roundRect">
            <a:avLst/>
          </a:prstGeom>
          <a:solidFill>
            <a:srgbClr val="660066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923734" y="3710117"/>
            <a:ext cx="263444" cy="234805"/>
          </a:xfrm>
          <a:prstGeom prst="roundRect">
            <a:avLst/>
          </a:prstGeom>
          <a:solidFill>
            <a:srgbClr val="0000FF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cxnSp>
        <p:nvCxnSpPr>
          <p:cNvPr id="149" name="Straight Arrow Connector 148"/>
          <p:cNvCxnSpPr/>
          <p:nvPr/>
        </p:nvCxnSpPr>
        <p:spPr>
          <a:xfrm flipH="1">
            <a:off x="4096790" y="3598902"/>
            <a:ext cx="268456" cy="0"/>
          </a:xfrm>
          <a:prstGeom prst="straightConnector1">
            <a:avLst/>
          </a:prstGeom>
          <a:ln w="19050">
            <a:solidFill>
              <a:srgbClr val="FFFF00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4278326" y="3391886"/>
            <a:ext cx="461010" cy="36933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Tw Cen MT" panose="020B0602020104020603" pitchFamily="34" charset="0"/>
              </a:rPr>
              <a:t>c.f</a:t>
            </a:r>
          </a:p>
        </p:txBody>
      </p:sp>
      <p:sp>
        <p:nvSpPr>
          <p:cNvPr id="151" name="Rounded Rectangle 150"/>
          <p:cNvSpPr/>
          <p:nvPr/>
        </p:nvSpPr>
        <p:spPr>
          <a:xfrm>
            <a:off x="3475078" y="3444871"/>
            <a:ext cx="604068" cy="226945"/>
          </a:xfrm>
          <a:prstGeom prst="roundRect">
            <a:avLst/>
          </a:prstGeom>
          <a:solidFill>
            <a:srgbClr val="660066"/>
          </a:solidFill>
          <a:ln w="9525" cap="flat" cmpd="sng" algn="ctr">
            <a:solidFill>
              <a:schemeClr val="bg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2267066" y="3706294"/>
            <a:ext cx="309982" cy="226945"/>
          </a:xfrm>
          <a:prstGeom prst="roundRect">
            <a:avLst/>
          </a:prstGeom>
          <a:solidFill>
            <a:srgbClr val="660066"/>
          </a:solidFill>
          <a:ln w="9525" cap="flat" cmpd="sng" algn="ctr">
            <a:solidFill>
              <a:schemeClr val="bg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634562" y="3646476"/>
            <a:ext cx="1209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30 - 40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084874" y="3637724"/>
            <a:ext cx="65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FF99"/>
                </a:solidFill>
                <a:latin typeface="Tw Cen MT" panose="020B0602020104020603" pitchFamily="34" charset="0"/>
              </a:rPr>
              <a:t>12</a:t>
            </a:r>
            <a:endParaRPr lang="en-US" sz="1600" b="1" dirty="0">
              <a:solidFill>
                <a:srgbClr val="FFFF99"/>
              </a:solidFill>
              <a:latin typeface="Tw Cen MT" panose="020B0602020104020603" pitchFamily="34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3393329" y="3375543"/>
            <a:ext cx="786141" cy="33855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rgbClr val="FFFF99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600" b="1" dirty="0" smtClean="0">
                <a:latin typeface="Tw Cen MT" panose="020B0602020104020603" pitchFamily="34" charset="0"/>
              </a:rPr>
              <a:t>14 + </a:t>
            </a:r>
            <a:r>
              <a:rPr 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600" b="1" baseline="-25000" dirty="0" smtClean="0">
                <a:latin typeface="Tw Cen MT" panose="020B0602020104020603" pitchFamily="34" charset="0"/>
              </a:rPr>
              <a:t>1</a:t>
            </a:r>
            <a:endParaRPr lang="en-US" sz="1600" b="1" baseline="-25000" dirty="0">
              <a:latin typeface="Tw Cen MT" panose="020B0602020104020603" pitchFamily="34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2034059" y="4732459"/>
            <a:ext cx="640004" cy="230795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13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00"/>
                            </p:stCondLst>
                            <p:childTnLst>
                              <p:par>
                                <p:cTn id="3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500"/>
                            </p:stCondLst>
                            <p:childTnLst>
                              <p:par>
                                <p:cTn id="3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500"/>
                            </p:stCondLst>
                            <p:childTnLst>
                              <p:par>
                                <p:cTn id="3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53" grpId="0"/>
      <p:bldP spid="154" grpId="0"/>
      <p:bldP spid="155" grpId="0"/>
      <p:bldP spid="156" grpId="0"/>
      <p:bldP spid="157" grpId="0"/>
      <p:bldP spid="158" grpId="0"/>
      <p:bldP spid="176" grpId="0"/>
      <p:bldP spid="178" grpId="0"/>
      <p:bldP spid="181" grpId="0"/>
      <p:bldP spid="182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59" grpId="0"/>
      <p:bldP spid="260" grpId="0"/>
      <p:bldP spid="261" grpId="0"/>
      <p:bldP spid="274" grpId="0"/>
      <p:bldP spid="284" grpId="0"/>
      <p:bldP spid="288" grpId="0"/>
      <p:bldP spid="289" grpId="0"/>
      <p:bldP spid="290" grpId="0"/>
      <p:bldP spid="291" grpId="0"/>
      <p:bldP spid="292" grpId="0"/>
      <p:bldP spid="293" grpId="0"/>
      <p:bldP spid="294" grpId="0"/>
      <p:bldP spid="296" grpId="0"/>
      <p:bldP spid="297" grpId="0"/>
      <p:bldP spid="298" grpId="0"/>
      <p:bldP spid="299" grpId="0"/>
      <p:bldP spid="300" grpId="0"/>
      <p:bldP spid="301" grpId="0"/>
      <p:bldP spid="302" grpId="0" animBg="1"/>
      <p:bldP spid="302" grpId="1" animBg="1"/>
      <p:bldP spid="303" grpId="0" animBg="1"/>
      <p:bldP spid="303" grpId="1" animBg="1"/>
      <p:bldP spid="304" grpId="0" animBg="1"/>
      <p:bldP spid="304" grpId="1" animBg="1"/>
      <p:bldP spid="305" grpId="0" animBg="1"/>
      <p:bldP spid="305" grpId="1" animBg="1"/>
      <p:bldP spid="306" grpId="0" animBg="1"/>
      <p:bldP spid="306" grpId="1" animBg="1"/>
      <p:bldP spid="307" grpId="0" animBg="1"/>
      <p:bldP spid="307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50" grpId="0"/>
      <p:bldP spid="151" grpId="0" animBg="1"/>
      <p:bldP spid="159" grpId="0" animBg="1"/>
      <p:bldP spid="166" grpId="0" animBg="1"/>
      <p:bldP spid="16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/>
          <p:cNvSpPr txBox="1"/>
          <p:nvPr/>
        </p:nvSpPr>
        <p:spPr>
          <a:xfrm>
            <a:off x="626240" y="389563"/>
            <a:ext cx="6322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If the median of the following data is 32.5, find the missing frequencies: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87" name="Table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31571"/>
              </p:ext>
            </p:extLst>
          </p:nvPr>
        </p:nvGraphicFramePr>
        <p:xfrm>
          <a:off x="269652" y="963523"/>
          <a:ext cx="6089261" cy="88395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2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9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9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62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27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4867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79512" y="987559"/>
            <a:ext cx="6165380" cy="856072"/>
            <a:chOff x="666270" y="1489748"/>
            <a:chExt cx="6165380" cy="856072"/>
          </a:xfrm>
        </p:grpSpPr>
        <p:sp>
          <p:nvSpPr>
            <p:cNvPr id="188" name="TextBox 187"/>
            <p:cNvSpPr txBox="1"/>
            <p:nvPr/>
          </p:nvSpPr>
          <p:spPr>
            <a:xfrm>
              <a:off x="666270" y="1489748"/>
              <a:ext cx="10767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Class interval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698914" y="2022655"/>
              <a:ext cx="10115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Frequency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1642483" y="1605165"/>
              <a:ext cx="7198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0 - 10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1875668" y="2022655"/>
              <a:ext cx="3246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f</a:t>
              </a:r>
              <a:r>
                <a:rPr lang="en-US" sz="14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1</a:t>
              </a:r>
              <a:endParaRPr lang="en-US" sz="14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2187845" y="1605165"/>
              <a:ext cx="82475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10 - 20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2374357" y="2022655"/>
              <a:ext cx="54698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2868333" y="1605165"/>
              <a:ext cx="7520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20 - 30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3053929" y="2022655"/>
              <a:ext cx="4951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9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3486116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30 - 40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751122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12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156864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40 - 50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45044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i="1" dirty="0" smtClean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1500" b="1" baseline="-25000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51361" y="1605165"/>
              <a:ext cx="83913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50 - 60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73517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578922" y="1605165"/>
              <a:ext cx="75224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60 - 70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805315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2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258511" y="1605165"/>
              <a:ext cx="57313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Total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326327" y="2022655"/>
              <a:ext cx="44247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40</a:t>
              </a:r>
              <a:endParaRPr lang="en-US" sz="15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30" name="TextBox 229"/>
          <p:cNvSpPr txBox="1"/>
          <p:nvPr/>
        </p:nvSpPr>
        <p:spPr>
          <a:xfrm>
            <a:off x="217773" y="1879416"/>
            <a:ext cx="792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9900"/>
                </a:solidFill>
                <a:latin typeface="Tw Cen MT" panose="020B0602020104020603" pitchFamily="34" charset="0"/>
              </a:rPr>
              <a:t>Sol.</a:t>
            </a:r>
            <a:endParaRPr lang="en-US" sz="2000" b="1" dirty="0">
              <a:solidFill>
                <a:srgbClr val="FF9900"/>
              </a:solidFill>
              <a:latin typeface="Tw Cen MT" panose="020B0602020104020603" pitchFamily="34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541386" y="600670"/>
            <a:ext cx="925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(4 marks)</a:t>
            </a:r>
            <a:endParaRPr lang="en-US" sz="1400" b="1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126554" y="366262"/>
            <a:ext cx="576064" cy="405288"/>
            <a:chOff x="2458839" y="1894629"/>
            <a:chExt cx="576064" cy="405288"/>
          </a:xfrm>
        </p:grpSpPr>
        <p:sp>
          <p:nvSpPr>
            <p:cNvPr id="135" name="Flowchart: Sequential Access Storage 134"/>
            <p:cNvSpPr/>
            <p:nvPr/>
          </p:nvSpPr>
          <p:spPr>
            <a:xfrm>
              <a:off x="2540770" y="1894629"/>
              <a:ext cx="412202" cy="353316"/>
            </a:xfrm>
            <a:prstGeom prst="flowChartMagneticTap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2458839" y="1899807"/>
              <a:ext cx="576064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Times New Roman" panose="02020603050405020304" pitchFamily="18" charset="0"/>
                </a:rPr>
                <a:t>14</a:t>
              </a:r>
              <a:endParaRPr lang="en-US" sz="2000" b="1" dirty="0">
                <a:solidFill>
                  <a:prstClr val="white"/>
                </a:solidFill>
                <a:latin typeface="Tw Cen MT" panose="020B06020201040206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77796" y="1932914"/>
            <a:ext cx="3052968" cy="606254"/>
            <a:chOff x="5764386" y="4325342"/>
            <a:chExt cx="3052968" cy="606254"/>
          </a:xfrm>
        </p:grpSpPr>
        <p:sp>
          <p:nvSpPr>
            <p:cNvPr id="108" name="Rectangle 107"/>
            <p:cNvSpPr/>
            <p:nvPr/>
          </p:nvSpPr>
          <p:spPr>
            <a:xfrm>
              <a:off x="5764386" y="4493358"/>
              <a:ext cx="560314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32.5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956760" y="4325342"/>
              <a:ext cx="423934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20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254618" y="4325342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–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8255844" y="4493358"/>
              <a:ext cx="273478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</a:rPr>
                <a:t>×</a:t>
              </a:r>
              <a:endParaRPr lang="en-US" sz="1600" b="1" dirty="0">
                <a:solidFill>
                  <a:prstClr val="white"/>
                </a:solidFill>
                <a:cs typeface="MV Boli" pitchFamily="2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6985633" y="4662635"/>
              <a:ext cx="127021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7320073" y="4593042"/>
              <a:ext cx="432251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12</a:t>
              </a:r>
              <a:endPara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212309" y="4493358"/>
              <a:ext cx="308172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=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406091" y="4493358"/>
              <a:ext cx="407645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30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687940" y="4493358"/>
              <a:ext cx="308172" cy="338554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</a:rPr>
                <a:t>+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416771" y="4325342"/>
              <a:ext cx="9685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(14 +</a:t>
              </a:r>
              <a:r>
                <a:rPr lang="en-US" sz="1600" b="1" i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 f</a:t>
              </a:r>
              <a:r>
                <a:rPr lang="en-US" sz="1600" b="1" baseline="-25000" dirty="0">
                  <a:solidFill>
                    <a:prstClr val="white"/>
                  </a:solidFill>
                  <a:latin typeface="Tw Cen MT" panose="020B0602020104020603" pitchFamily="34" charset="0"/>
                  <a:sym typeface="Symbol"/>
                </a:rPr>
                <a:t>1</a:t>
              </a:r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) 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411666" y="4493358"/>
              <a:ext cx="405688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Tw Cen MT" panose="020B0602020104020603" pitchFamily="34" charset="0"/>
                  <a:cs typeface="MV Boli" pitchFamily="2" charset="0"/>
                  <a:sym typeface="Symbol"/>
                </a:rPr>
                <a:t>10</a:t>
              </a:r>
              <a:endPara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</a:endParaRP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696848" y="2650934"/>
            <a:ext cx="560314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32.5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870170" y="2482918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20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168028" y="248291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233483" y="2750618"/>
            <a:ext cx="4322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12</a:t>
            </a:r>
            <a:endParaRPr lang="en-US" sz="1600" b="1" i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144771" y="2650934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319501" y="2650934"/>
            <a:ext cx="407645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1588137" y="2650934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2326207" y="2482918"/>
            <a:ext cx="402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14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2606010" y="248291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764944" y="248291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168028" y="193482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D60093"/>
                </a:solidFill>
                <a:latin typeface="Tw Cen MT" panose="020B0602020104020603" pitchFamily="34" charset="0"/>
              </a:rPr>
              <a:t>–</a:t>
            </a:r>
            <a:endParaRPr lang="en-US" sz="1600" b="1" dirty="0">
              <a:solidFill>
                <a:srgbClr val="D60093"/>
              </a:solidFill>
              <a:latin typeface="Tw Cen MT" panose="020B0602020104020603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2666902" y="193482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D60093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+</a:t>
            </a:r>
            <a:endParaRPr lang="en-US" sz="1600" b="1" dirty="0">
              <a:solidFill>
                <a:srgbClr val="D60093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907704" y="2965698"/>
            <a:ext cx="26323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6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1888940" y="3302991"/>
            <a:ext cx="70019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2065437" y="3233398"/>
            <a:ext cx="4322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12</a:t>
            </a:r>
            <a:endParaRPr lang="en-US" sz="1600" b="1" i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588137" y="3133714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2061245" y="296569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220179" y="2965698"/>
            <a:ext cx="431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806974" y="3502355"/>
            <a:ext cx="528878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2.5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125161" y="3502355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×</a:t>
            </a:r>
            <a:endParaRPr lang="en-US" sz="1600" b="1" dirty="0">
              <a:solidFill>
                <a:prstClr val="white"/>
              </a:solidFill>
              <a:cs typeface="MV Boli" pitchFamily="2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288227" y="3502355"/>
            <a:ext cx="407645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1588137" y="3502355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137329" y="3129803"/>
            <a:ext cx="560314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2.5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07986" y="2666323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407986" y="3173387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407986" y="3517744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2197175" y="1989022"/>
            <a:ext cx="225929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cxnSp>
        <p:nvCxnSpPr>
          <p:cNvPr id="220" name="Straight Connector 219"/>
          <p:cNvCxnSpPr/>
          <p:nvPr/>
        </p:nvCxnSpPr>
        <p:spPr>
          <a:xfrm>
            <a:off x="1888940" y="2805002"/>
            <a:ext cx="117785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1" name="Oval 220"/>
          <p:cNvSpPr/>
          <p:nvPr/>
        </p:nvSpPr>
        <p:spPr>
          <a:xfrm>
            <a:off x="1905482" y="2527086"/>
            <a:ext cx="791553" cy="24769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CC"/>
              </a:solidFill>
              <a:latin typeface="Tw Cen MT" panose="020B0602020104020603" pitchFamily="34" charset="0"/>
            </a:endParaRPr>
          </a:p>
        </p:txBody>
      </p:sp>
      <p:sp>
        <p:nvSpPr>
          <p:cNvPr id="228" name="Curved Down Arrow 227"/>
          <p:cNvSpPr/>
          <p:nvPr/>
        </p:nvSpPr>
        <p:spPr>
          <a:xfrm flipH="1">
            <a:off x="1173802" y="2008550"/>
            <a:ext cx="421955" cy="141842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29" name="Curved Down Arrow 228"/>
          <p:cNvSpPr/>
          <p:nvPr/>
        </p:nvSpPr>
        <p:spPr>
          <a:xfrm rot="498266" flipH="1" flipV="1">
            <a:off x="1478246" y="3388153"/>
            <a:ext cx="670021" cy="137671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>
            <a:off x="862004" y="3792349"/>
            <a:ext cx="748145" cy="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2" name="Rectangle 251"/>
          <p:cNvSpPr/>
          <p:nvPr/>
        </p:nvSpPr>
        <p:spPr>
          <a:xfrm>
            <a:off x="3029353" y="2622356"/>
            <a:ext cx="325486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×</a:t>
            </a:r>
            <a:endParaRPr lang="en-US" sz="1600" b="1" dirty="0">
              <a:solidFill>
                <a:prstClr val="white"/>
              </a:solidFill>
              <a:cs typeface="MV Boli" pitchFamily="2" charset="0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3203848" y="2622356"/>
            <a:ext cx="400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2555776" y="3116991"/>
            <a:ext cx="325486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×</a:t>
            </a:r>
            <a:endParaRPr lang="en-US" sz="1600" b="1" dirty="0">
              <a:solidFill>
                <a:prstClr val="white"/>
              </a:solidFill>
              <a:cs typeface="MV Boli" pitchFamily="2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2730271" y="3116991"/>
            <a:ext cx="400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1782738" y="3502355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60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2094024" y="350235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2250899" y="3502355"/>
            <a:ext cx="564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10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59" name="Rectangle 258"/>
          <p:cNvSpPr/>
          <p:nvPr/>
        </p:nvSpPr>
        <p:spPr>
          <a:xfrm>
            <a:off x="1303065" y="3784605"/>
            <a:ext cx="416351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1588137" y="3784605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1786636" y="3784605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60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2097922" y="378460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2254007" y="3784605"/>
            <a:ext cx="557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10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1134666" y="4041626"/>
            <a:ext cx="578203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10</a:t>
            </a:r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1588137" y="4041626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1800210" y="4041626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60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2111496" y="404162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68" name="Rectangle 267"/>
          <p:cNvSpPr/>
          <p:nvPr/>
        </p:nvSpPr>
        <p:spPr>
          <a:xfrm>
            <a:off x="2259208" y="4041626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69" name="Rectangle 268"/>
          <p:cNvSpPr/>
          <p:nvPr/>
        </p:nvSpPr>
        <p:spPr>
          <a:xfrm>
            <a:off x="1256949" y="4654078"/>
            <a:ext cx="408656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70" name="Rectangle 269"/>
          <p:cNvSpPr/>
          <p:nvPr/>
        </p:nvSpPr>
        <p:spPr>
          <a:xfrm>
            <a:off x="1588137" y="4654078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1581762" y="431472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1755641" y="4314723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1849853" y="4521298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30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cxnSp>
        <p:nvCxnSpPr>
          <p:cNvPr id="285" name="Straight Connector 284"/>
          <p:cNvCxnSpPr/>
          <p:nvPr/>
        </p:nvCxnSpPr>
        <p:spPr>
          <a:xfrm>
            <a:off x="1903082" y="4839541"/>
            <a:ext cx="3199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6" name="TextBox 285"/>
          <p:cNvSpPr txBox="1"/>
          <p:nvPr/>
        </p:nvSpPr>
        <p:spPr>
          <a:xfrm>
            <a:off x="1845695" y="4796618"/>
            <a:ext cx="43225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10</a:t>
            </a:r>
            <a:endParaRPr lang="en-US" sz="1600" b="1" i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Rectangle 286"/>
          <p:cNvSpPr/>
          <p:nvPr/>
        </p:nvSpPr>
        <p:spPr>
          <a:xfrm>
            <a:off x="2223074" y="4654078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2435053" y="4654078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1134666" y="4314723"/>
            <a:ext cx="578203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</a:rPr>
              <a:t>10</a:t>
            </a:r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r>
              <a:rPr lang="en-US" sz="1600" b="1" dirty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 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cxnSp>
        <p:nvCxnSpPr>
          <p:cNvPr id="290" name="Straight Connector 289"/>
          <p:cNvCxnSpPr/>
          <p:nvPr/>
        </p:nvCxnSpPr>
        <p:spPr>
          <a:xfrm>
            <a:off x="805544" y="2935581"/>
            <a:ext cx="822960" cy="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1" name="Curved Down Arrow 290"/>
          <p:cNvSpPr/>
          <p:nvPr/>
        </p:nvSpPr>
        <p:spPr>
          <a:xfrm rot="180033">
            <a:off x="2060609" y="2961401"/>
            <a:ext cx="909824" cy="141842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92" name="Curved Down Arrow 291"/>
          <p:cNvSpPr/>
          <p:nvPr/>
        </p:nvSpPr>
        <p:spPr>
          <a:xfrm rot="180033">
            <a:off x="2347789" y="2961402"/>
            <a:ext cx="621423" cy="141842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407986" y="3799994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407986" y="4057015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407986" y="4330112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407986" y="4669467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97" name="Curved Down Arrow 296"/>
          <p:cNvSpPr/>
          <p:nvPr/>
        </p:nvSpPr>
        <p:spPr>
          <a:xfrm rot="180033">
            <a:off x="1515529" y="3759362"/>
            <a:ext cx="1318885" cy="141842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298" name="Straight Connector 297"/>
          <p:cNvCxnSpPr/>
          <p:nvPr/>
        </p:nvCxnSpPr>
        <p:spPr>
          <a:xfrm>
            <a:off x="1898178" y="4309468"/>
            <a:ext cx="748145" cy="0"/>
          </a:xfrm>
          <a:prstGeom prst="line">
            <a:avLst/>
          </a:prstGeom>
          <a:ln w="19050">
            <a:solidFill>
              <a:srgbClr val="FF339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418" y="2740876"/>
            <a:ext cx="3293078" cy="221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85" name="Straight Connector 484"/>
          <p:cNvCxnSpPr/>
          <p:nvPr/>
        </p:nvCxnSpPr>
        <p:spPr>
          <a:xfrm>
            <a:off x="3203848" y="3295083"/>
            <a:ext cx="0" cy="174364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3587604" y="3364298"/>
            <a:ext cx="408656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2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3848812" y="3364298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3491880" y="3877313"/>
            <a:ext cx="2203709" cy="1091325"/>
          </a:xfrm>
          <a:prstGeom prst="roundRect">
            <a:avLst/>
          </a:prstGeom>
          <a:solidFill>
            <a:srgbClr val="FFCC99">
              <a:alpha val="76000"/>
            </a:srgbClr>
          </a:solidFill>
          <a:ln>
            <a:solidFill>
              <a:schemeClr val="tx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3540519" y="3951526"/>
            <a:ext cx="27510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3784242" y="3951526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31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025659" y="3951526"/>
            <a:ext cx="25830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+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087421" y="3951526"/>
            <a:ext cx="84713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745534" y="3951526"/>
            <a:ext cx="23934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4893387" y="3951526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40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3540519" y="4180161"/>
            <a:ext cx="27510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5284522" y="4180161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31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5143957" y="4180161"/>
            <a:ext cx="25830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–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072563" y="4180161"/>
            <a:ext cx="84713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4745534" y="4180161"/>
            <a:ext cx="23934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4893387" y="4180161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40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540519" y="4407305"/>
            <a:ext cx="27510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4072563" y="4407305"/>
            <a:ext cx="84713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 + </a:t>
            </a: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4745534" y="4407305"/>
            <a:ext cx="23934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4893387" y="4407305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9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3540519" y="4631837"/>
            <a:ext cx="27510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474950" y="4631837"/>
            <a:ext cx="326607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2</a:t>
            </a:r>
            <a:endParaRPr lang="en-US" sz="1400" b="1" kern="0" baseline="-2500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4745534" y="4631837"/>
            <a:ext cx="23934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=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4893387" y="4631837"/>
            <a:ext cx="378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9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317340" y="4612765"/>
            <a:ext cx="312550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b="1" kern="0" baseline="-25000" dirty="0">
                <a:solidFill>
                  <a:prstClr val="black"/>
                </a:solidFill>
                <a:latin typeface="Tw Cen MT" panose="020B0602020104020603" pitchFamily="34" charset="0"/>
              </a:rPr>
              <a:t>1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5143957" y="4612765"/>
            <a:ext cx="258305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Tw Cen MT" panose="020B0602020104020603" pitchFamily="34" charset="0"/>
              </a:rPr>
              <a:t>–</a:t>
            </a:r>
            <a:endParaRPr lang="en-US" sz="1400" b="1" kern="0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3347864" y="3363838"/>
            <a:ext cx="366169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4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36" name="Curved Down Arrow 235"/>
          <p:cNvSpPr/>
          <p:nvPr/>
        </p:nvSpPr>
        <p:spPr>
          <a:xfrm>
            <a:off x="3934974" y="3920242"/>
            <a:ext cx="1324277" cy="141842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7" name="Curved Down Arrow 236"/>
          <p:cNvSpPr/>
          <p:nvPr/>
        </p:nvSpPr>
        <p:spPr>
          <a:xfrm>
            <a:off x="4301056" y="4338001"/>
            <a:ext cx="994949" cy="141842"/>
          </a:xfrm>
          <a:prstGeom prst="curvedDownArrow">
            <a:avLst>
              <a:gd name="adj1" fmla="val 25000"/>
              <a:gd name="adj2" fmla="val 74612"/>
              <a:gd name="adj3" fmla="val 25000"/>
            </a:avLst>
          </a:prstGeom>
          <a:gradFill flip="none" rotWithShape="1">
            <a:gsLst>
              <a:gs pos="0">
                <a:srgbClr val="FF6600"/>
              </a:gs>
              <a:gs pos="85000">
                <a:srgbClr val="FF9933"/>
              </a:gs>
              <a:gs pos="100000">
                <a:srgbClr val="FFFF00"/>
              </a:gs>
            </a:gsLst>
            <a:lin ang="0" scaled="1"/>
            <a:tileRect/>
          </a:gra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4059570" y="3364298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9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4370856" y="336429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4544217" y="3364298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1600" b="1" i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f</a:t>
            </a:r>
            <a:r>
              <a:rPr lang="en-US" sz="1600" b="1" baseline="-2500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1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3850630" y="3633959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4029042" y="3633959"/>
            <a:ext cx="42393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9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4340328" y="3633959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–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4539616" y="3633959"/>
            <a:ext cx="293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3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4728063" y="3633959"/>
            <a:ext cx="308172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</a:rPr>
              <a:t>=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4936123" y="3633959"/>
            <a:ext cx="289553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Tw Cen MT" panose="020B0602020104020603" pitchFamily="34" charset="0"/>
                <a:cs typeface="MV Boli" pitchFamily="2" charset="0"/>
                <a:sym typeface="Symbol"/>
              </a:rPr>
              <a:t>6</a:t>
            </a:r>
            <a:endParaRPr lang="en-US" sz="1600" b="1" dirty="0">
              <a:solidFill>
                <a:prstClr val="white"/>
              </a:solidFill>
              <a:latin typeface="Tw Cen MT" panose="020B0602020104020603" pitchFamily="34" charset="0"/>
              <a:cs typeface="MV Boli" pitchFamily="2" charset="0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3213930" y="3939902"/>
            <a:ext cx="366169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</a:t>
            </a:r>
            <a:endParaRPr lang="en-US" sz="16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3452134" y="3939902"/>
            <a:ext cx="3568138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kern="0" dirty="0" smtClean="0">
                <a:solidFill>
                  <a:prstClr val="white"/>
                </a:solidFill>
                <a:latin typeface="Tw Cen MT" panose="020B0602020104020603" pitchFamily="34" charset="0"/>
                <a:sym typeface="Symbol"/>
              </a:rPr>
              <a:t>Hence missing frequencies are 3 and 6.</a:t>
            </a:r>
            <a:endParaRPr lang="en-US" sz="1600" b="1" kern="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3299550" y="3964121"/>
            <a:ext cx="3576706" cy="271952"/>
          </a:xfrm>
          <a:prstGeom prst="rect">
            <a:avLst/>
          </a:pr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6905353" y="4679953"/>
            <a:ext cx="503257" cy="173400"/>
          </a:xfrm>
          <a:prstGeom prst="roundRect">
            <a:avLst/>
          </a:prstGeom>
          <a:noFill/>
          <a:ln>
            <a:solidFill>
              <a:srgbClr val="D60093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27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7020272" y="3321483"/>
            <a:ext cx="320670" cy="1353075"/>
          </a:xfrm>
          <a:prstGeom prst="roundRect">
            <a:avLst/>
          </a:prstGeom>
          <a:noFill/>
          <a:ln w="25400" cap="flat" cmpd="sng" algn="ctr">
            <a:solidFill>
              <a:srgbClr val="FFFF00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algn="ctr"/>
            <a:endParaRPr lang="en-US" kern="0">
              <a:solidFill>
                <a:sysClr val="windowText" lastClr="000000"/>
              </a:solidFill>
              <a:latin typeface="Tw Cen MT" panose="020B0602020104020603" pitchFamily="34" charset="0"/>
            </a:endParaRPr>
          </a:p>
        </p:txBody>
      </p:sp>
      <p:cxnSp>
        <p:nvCxnSpPr>
          <p:cNvPr id="486" name="Straight Connector 485"/>
          <p:cNvCxnSpPr/>
          <p:nvPr/>
        </p:nvCxnSpPr>
        <p:spPr>
          <a:xfrm flipV="1">
            <a:off x="1926675" y="4899821"/>
            <a:ext cx="267941" cy="1403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/>
          <p:cNvCxnSpPr/>
          <p:nvPr/>
        </p:nvCxnSpPr>
        <p:spPr>
          <a:xfrm flipV="1">
            <a:off x="1913677" y="4644920"/>
            <a:ext cx="267941" cy="1403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1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10422E-6 L 0.55903 0.46068 " pathEditMode="relative" rAng="0" ptsTypes="AA">
                                      <p:cBhvr>
                                        <p:cTn id="8" dur="75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1" y="230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500"/>
                            </p:stCondLst>
                            <p:childTnLst>
                              <p:par>
                                <p:cTn id="3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500"/>
                            </p:stCondLst>
                            <p:childTnLst>
                              <p:par>
                                <p:cTn id="3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09877E-6 L -0.07969 -0.09352 " pathEditMode="relative" rAng="0" ptsTypes="AA">
                                      <p:cBhvr>
                                        <p:cTn id="395" dur="750" spd="-100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3" y="-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0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1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6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0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500"/>
                            </p:stCondLst>
                            <p:childTnLst>
                              <p:par>
                                <p:cTn id="4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0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0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4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0" fill="hold">
                            <p:stCondLst>
                              <p:cond delay="500"/>
                            </p:stCondLst>
                            <p:childTnLst>
                              <p:par>
                                <p:cTn id="4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500"/>
                            </p:stCondLst>
                            <p:childTnLst>
                              <p:par>
                                <p:cTn id="4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2" dur="25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3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3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500"/>
                            </p:stCondLst>
                            <p:childTnLst>
                              <p:par>
                                <p:cTn id="5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1" dur="25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2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2" dur="25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3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3" dur="25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4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7" dur="25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8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1" dur="25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2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500"/>
                            </p:stCondLst>
                            <p:childTnLst>
                              <p:par>
                                <p:cTn id="5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1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7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1"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3" fill="hold">
                      <p:stCondLst>
                        <p:cond delay="indefinite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7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3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5" fill="hold">
                      <p:stCondLst>
                        <p:cond delay="indefinite"/>
                      </p:stCondLst>
                      <p:childTnLst>
                        <p:par>
                          <p:cTn id="706" fill="hold">
                            <p:stCondLst>
                              <p:cond delay="0"/>
                            </p:stCondLst>
                            <p:childTnLst>
                              <p:par>
                                <p:cTn id="7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500"/>
                            </p:stCondLst>
                            <p:childTnLst>
                              <p:par>
                                <p:cTn id="7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21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0" grpId="1"/>
      <p:bldP spid="131" grpId="0"/>
      <p:bldP spid="131" grpId="1"/>
      <p:bldP spid="133" grpId="0"/>
      <p:bldP spid="138" grpId="0"/>
      <p:bldP spid="142" grpId="0"/>
      <p:bldP spid="145" grpId="0"/>
      <p:bldP spid="146" grpId="0"/>
      <p:bldP spid="147" grpId="0"/>
      <p:bldP spid="148" grpId="0"/>
      <p:bldP spid="149" grpId="0"/>
      <p:bldP spid="150" grpId="0"/>
      <p:bldP spid="178" grpId="0"/>
      <p:bldP spid="211" grpId="0"/>
      <p:bldP spid="212" grpId="0"/>
      <p:bldP spid="213" grpId="0"/>
      <p:bldP spid="218" grpId="0" animBg="1"/>
      <p:bldP spid="218" grpId="1" animBg="1"/>
      <p:bldP spid="221" grpId="0" animBg="1"/>
      <p:bldP spid="221" grpId="1" animBg="1"/>
      <p:bldP spid="228" grpId="0" animBg="1"/>
      <p:bldP spid="228" grpId="1" animBg="1"/>
      <p:bldP spid="229" grpId="0" animBg="1"/>
      <p:bldP spid="229" grpId="1" animBg="1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62" grpId="0"/>
      <p:bldP spid="263" grpId="0"/>
      <p:bldP spid="264" grpId="0"/>
      <p:bldP spid="265" grpId="0"/>
      <p:bldP spid="266" grpId="0"/>
      <p:bldP spid="267" grpId="0"/>
      <p:bldP spid="268" grpId="0"/>
      <p:bldP spid="269" grpId="0"/>
      <p:bldP spid="270" grpId="0"/>
      <p:bldP spid="282" grpId="0"/>
      <p:bldP spid="283" grpId="0"/>
      <p:bldP spid="284" grpId="0"/>
      <p:bldP spid="286" grpId="0"/>
      <p:bldP spid="286" grpId="1"/>
      <p:bldP spid="287" grpId="0"/>
      <p:bldP spid="288" grpId="0"/>
      <p:bldP spid="289" grpId="0"/>
      <p:bldP spid="291" grpId="0" animBg="1"/>
      <p:bldP spid="291" grpId="1" animBg="1"/>
      <p:bldP spid="292" grpId="0" animBg="1"/>
      <p:bldP spid="292" grpId="1" animBg="1"/>
      <p:bldP spid="293" grpId="0"/>
      <p:bldP spid="294" grpId="0"/>
      <p:bldP spid="295" grpId="0"/>
      <p:bldP spid="296" grpId="0"/>
      <p:bldP spid="297" grpId="0" animBg="1"/>
      <p:bldP spid="297" grpId="1" animBg="1"/>
      <p:bldP spid="176" grpId="0"/>
      <p:bldP spid="177" grpId="0"/>
      <p:bldP spid="182" grpId="0" animBg="1"/>
      <p:bldP spid="182" grpId="1" animBg="1"/>
      <p:bldP spid="183" grpId="0"/>
      <p:bldP spid="183" grpId="1"/>
      <p:bldP spid="184" grpId="0"/>
      <p:bldP spid="184" grpId="1"/>
      <p:bldP spid="185" grpId="0"/>
      <p:bldP spid="185" grpId="1"/>
      <p:bldP spid="189" grpId="0"/>
      <p:bldP spid="189" grpId="1"/>
      <p:bldP spid="190" grpId="0"/>
      <p:bldP spid="190" grpId="1"/>
      <p:bldP spid="191" grpId="0"/>
      <p:bldP spid="191" grpId="1"/>
      <p:bldP spid="192" grpId="0"/>
      <p:bldP spid="192" grpId="1"/>
      <p:bldP spid="193" grpId="0"/>
      <p:bldP spid="193" grpId="1"/>
      <p:bldP spid="194" grpId="0"/>
      <p:bldP spid="194" grpId="1"/>
      <p:bldP spid="195" grpId="0"/>
      <p:bldP spid="195" grpId="1"/>
      <p:bldP spid="196" grpId="0"/>
      <p:bldP spid="196" grpId="1"/>
      <p:bldP spid="197" grpId="0"/>
      <p:bldP spid="197" grpId="1"/>
      <p:bldP spid="198" grpId="0"/>
      <p:bldP spid="198" grpId="1"/>
      <p:bldP spid="199" grpId="0"/>
      <p:bldP spid="199" grpId="1"/>
      <p:bldP spid="200" grpId="0"/>
      <p:bldP spid="200" grpId="1"/>
      <p:bldP spid="201" grpId="0"/>
      <p:bldP spid="201" grpId="1"/>
      <p:bldP spid="202" grpId="0"/>
      <p:bldP spid="202" grpId="1"/>
      <p:bldP spid="206" grpId="0"/>
      <p:bldP spid="206" grpId="1"/>
      <p:bldP spid="207" grpId="0"/>
      <p:bldP spid="207" grpId="1"/>
      <p:bldP spid="208" grpId="0"/>
      <p:bldP spid="208" grpId="1"/>
      <p:bldP spid="209" grpId="0"/>
      <p:bldP spid="209" grpId="1"/>
      <p:bldP spid="210" grpId="0"/>
      <p:bldP spid="210" grpId="1"/>
      <p:bldP spid="217" grpId="0"/>
      <p:bldP spid="236" grpId="0" animBg="1"/>
      <p:bldP spid="236" grpId="1" animBg="1"/>
      <p:bldP spid="237" grpId="0" animBg="1"/>
      <p:bldP spid="237" grpId="1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9" grpId="0"/>
      <p:bldP spid="250" grpId="0"/>
      <p:bldP spid="251" grpId="0" animBg="1"/>
      <p:bldP spid="181" grpId="0" animBg="1"/>
      <p:bldP spid="181" grpId="1" animBg="1"/>
      <p:bldP spid="180" grpId="0" animBg="1"/>
      <p:bldP spid="18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Module_23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328" y="-492656"/>
            <a:ext cx="332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X_CBSE_2017-18_Mod-19</a:t>
            </a:r>
          </a:p>
        </p:txBody>
      </p:sp>
    </p:spTree>
    <p:extLst>
      <p:ext uri="{BB962C8B-B14F-4D97-AF65-F5344CB8AC3E}">
        <p14:creationId xmlns:p14="http://schemas.microsoft.com/office/powerpoint/2010/main" val="90126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7456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blue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8064A2">
                <a:tint val="45000"/>
                <a:satMod val="400000"/>
              </a:srgbClr>
            </a:duotone>
            <a:lum contrast="57000"/>
          </a:blip>
          <a:stretch>
            <a:fillRect/>
          </a:stretch>
        </p:blipFill>
        <p:spPr>
          <a:xfrm>
            <a:off x="-9296399" y="2097135"/>
            <a:ext cx="695510" cy="205072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7" name="Picture 66" descr="blue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79646">
                <a:tint val="45000"/>
                <a:satMod val="400000"/>
              </a:srgbClr>
            </a:duotone>
            <a:lum contrast="69000"/>
          </a:blip>
          <a:stretch>
            <a:fillRect/>
          </a:stretch>
        </p:blipFill>
        <p:spPr>
          <a:xfrm>
            <a:off x="-7970004" y="1742991"/>
            <a:ext cx="815619" cy="2404872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8" name="Picture 67" descr="blue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4BACC6">
                <a:tint val="45000"/>
                <a:satMod val="400000"/>
              </a:srgbClr>
            </a:duotone>
            <a:lum contrast="57000"/>
          </a:blip>
          <a:stretch>
            <a:fillRect/>
          </a:stretch>
        </p:blipFill>
        <p:spPr>
          <a:xfrm>
            <a:off x="-6515958" y="1309514"/>
            <a:ext cx="962634" cy="283834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69" name="Picture 68" descr="blue.png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9BBB59">
                <a:tint val="45000"/>
                <a:satMod val="400000"/>
              </a:srgbClr>
            </a:duotone>
            <a:lum contrast="73000"/>
          </a:blip>
          <a:stretch>
            <a:fillRect/>
          </a:stretch>
        </p:blipFill>
        <p:spPr>
          <a:xfrm>
            <a:off x="-4824477" y="827825"/>
            <a:ext cx="1125999" cy="332003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70" name="Picture 69" descr="blue.png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C0504D">
                <a:tint val="45000"/>
                <a:satMod val="400000"/>
              </a:srgbClr>
            </a:duotone>
            <a:lum contrast="71000"/>
          </a:blip>
          <a:stretch>
            <a:fillRect/>
          </a:stretch>
        </p:blipFill>
        <p:spPr>
          <a:xfrm>
            <a:off x="-2895600" y="438150"/>
            <a:ext cx="1258158" cy="370971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71" name="TextBox 70"/>
          <p:cNvSpPr txBox="1">
            <a:spLocks noChangeArrowheads="1"/>
          </p:cNvSpPr>
          <p:nvPr/>
        </p:nvSpPr>
        <p:spPr bwMode="auto">
          <a:xfrm rot="168263">
            <a:off x="3149245" y="1367926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5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</a:rPr>
              <a:t>M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3112168" y="3810000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3000" i="1" dirty="0">
                <a:ln w="11430">
                  <a:noFill/>
                </a:ln>
                <a:solidFill>
                  <a:prstClr val="black"/>
                </a:solidFill>
                <a:latin typeface="Bookman Old Style" pitchFamily="18" charset="0"/>
              </a:rPr>
              <a:t>l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3533274" y="3830052"/>
            <a:ext cx="457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3000" b="1" dirty="0">
                <a:ln w="11430">
                  <a:noFill/>
                </a:ln>
                <a:solidFill>
                  <a:prstClr val="black"/>
                </a:solidFill>
                <a:latin typeface="Book Antiqua" pitchFamily="18" charset="0"/>
              </a:rPr>
              <a:t>+</a:t>
            </a:r>
            <a:endParaRPr lang="en-US" sz="3000" b="1" dirty="0">
              <a:ln w="11430">
                <a:noFill/>
              </a:ln>
              <a:solidFill>
                <a:prstClr val="black"/>
              </a:solidFill>
              <a:latin typeface="AkrutiDevNatraj" pitchFamily="2" charset="0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6324600" y="3846552"/>
            <a:ext cx="116455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3000" b="1" dirty="0">
                <a:ln w="11430">
                  <a:noFill/>
                </a:ln>
                <a:solidFill>
                  <a:prstClr val="black"/>
                </a:solidFill>
                <a:latin typeface="Comic Sans MS" pitchFamily="66" charset="0"/>
              </a:rPr>
              <a:t>× h</a:t>
            </a: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4958303" y="3510864"/>
            <a:ext cx="45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400" b="1" dirty="0">
                <a:ln w="11430">
                  <a:noFill/>
                </a:ln>
                <a:solidFill>
                  <a:prstClr val="black"/>
                </a:solidFill>
                <a:latin typeface="Book Antiqua" pitchFamily="18" charset="0"/>
              </a:rPr>
              <a:t>–</a:t>
            </a:r>
            <a:endParaRPr lang="en-US" sz="2400" b="1" dirty="0">
              <a:ln w="11430">
                <a:noFill/>
              </a:ln>
              <a:solidFill>
                <a:prstClr val="black"/>
              </a:solidFill>
              <a:latin typeface="AkrutiDevNatraj" pitchFamily="2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263103" y="3510864"/>
            <a:ext cx="10061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400" b="1" dirty="0" err="1">
                <a:ln w="11430">
                  <a:noFill/>
                </a:ln>
                <a:solidFill>
                  <a:prstClr val="black"/>
                </a:solidFill>
                <a:latin typeface="Comic Sans MS" pitchFamily="66" charset="0"/>
              </a:rPr>
              <a:t>c.f</a:t>
            </a:r>
            <a:endParaRPr lang="en-US" sz="2400" b="1" dirty="0">
              <a:ln w="11430">
                <a:noFill/>
              </a:ln>
              <a:solidFill>
                <a:prstClr val="black"/>
              </a:solidFill>
              <a:latin typeface="Comic Sans MS" pitchFamily="66" charset="0"/>
            </a:endParaRPr>
          </a:p>
        </p:txBody>
      </p:sp>
      <p:grpSp>
        <p:nvGrpSpPr>
          <p:cNvPr id="78" name="Group 77"/>
          <p:cNvGrpSpPr>
            <a:grpSpLocks/>
          </p:cNvGrpSpPr>
          <p:nvPr/>
        </p:nvGrpSpPr>
        <p:grpSpPr bwMode="auto">
          <a:xfrm>
            <a:off x="4234245" y="3321393"/>
            <a:ext cx="1937955" cy="861265"/>
            <a:chOff x="3528269" y="4495800"/>
            <a:chExt cx="1937955" cy="861169"/>
          </a:xfrm>
        </p:grpSpPr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3655445" y="4495800"/>
              <a:ext cx="457200" cy="461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en-US" sz="2400" b="1" kern="0" dirty="0">
                  <a:ln w="11430">
                    <a:noFill/>
                  </a:ln>
                  <a:solidFill>
                    <a:prstClr val="black"/>
                  </a:solidFill>
                  <a:latin typeface="Comic Sans MS" pitchFamily="66" charset="0"/>
                </a:rPr>
                <a:t>n</a:t>
              </a:r>
            </a:p>
          </p:txBody>
        </p: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3644117" y="4895353"/>
              <a:ext cx="457200" cy="461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en-US" sz="2400" b="1" kern="0" dirty="0">
                  <a:ln w="11430">
                    <a:noFill/>
                  </a:ln>
                  <a:solidFill>
                    <a:prstClr val="black"/>
                  </a:solidFill>
                  <a:latin typeface="Comic Sans MS" pitchFamily="66" charset="0"/>
                </a:rPr>
                <a:t>2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3623009" y="4925752"/>
              <a:ext cx="609600" cy="1588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3" name="Straight Connector 32"/>
            <p:cNvCxnSpPr/>
            <p:nvPr/>
          </p:nvCxnSpPr>
          <p:spPr>
            <a:xfrm flipV="1">
              <a:off x="3528269" y="5308915"/>
              <a:ext cx="1937955" cy="11049"/>
            </a:xfrm>
            <a:prstGeom prst="line">
              <a:avLst/>
            </a:prstGeom>
            <a:noFill/>
            <a:ln w="38100" cap="flat" cmpd="sng" algn="ctr">
              <a:solidFill>
                <a:srgbClr val="FF9966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83" name="Double Bracket 82"/>
          <p:cNvSpPr/>
          <p:nvPr/>
        </p:nvSpPr>
        <p:spPr>
          <a:xfrm>
            <a:off x="4047565" y="3421666"/>
            <a:ext cx="2286000" cy="1292649"/>
          </a:xfrm>
          <a:prstGeom prst="bracketPair">
            <a:avLst/>
          </a:prstGeom>
          <a:noFill/>
          <a:ln w="38100" cap="flat" cmpd="sng" algn="ctr">
            <a:solidFill>
              <a:srgbClr val="F7964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endParaRPr lang="en-US" b="1" kern="0">
              <a:ln w="11430"/>
              <a:gradFill>
                <a:gsLst>
                  <a:gs pos="0">
                    <a:srgbClr val="C0504D">
                      <a:tint val="70000"/>
                      <a:satMod val="245000"/>
                    </a:srgbClr>
                  </a:gs>
                  <a:gs pos="75000">
                    <a:srgbClr val="C0504D">
                      <a:tint val="90000"/>
                      <a:shade val="60000"/>
                      <a:satMod val="240000"/>
                    </a:srgbClr>
                  </a:gs>
                  <a:gs pos="100000">
                    <a:srgbClr val="C0504D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Calibri"/>
            </a:endParaRPr>
          </a:p>
        </p:txBody>
      </p:sp>
      <p:sp>
        <p:nvSpPr>
          <p:cNvPr id="84" name="TextBox 83"/>
          <p:cNvSpPr txBox="1">
            <a:spLocks noChangeArrowheads="1"/>
          </p:cNvSpPr>
          <p:nvPr/>
        </p:nvSpPr>
        <p:spPr bwMode="auto">
          <a:xfrm rot="168263">
            <a:off x="3149245" y="1748926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5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</a:rPr>
              <a:t>E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 rot="168263">
            <a:off x="3156458" y="1365386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500" b="1" kern="0" dirty="0">
                <a:ln w="11430"/>
                <a:solidFill>
                  <a:srgbClr val="C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mbria" pitchFamily="18" charset="0"/>
              </a:rPr>
              <a:t>M</a:t>
            </a: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 rot="168263">
            <a:off x="3159404" y="1761626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500" b="1" kern="0" dirty="0">
                <a:ln w="11430"/>
                <a:solidFill>
                  <a:srgbClr val="C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mbria" pitchFamily="18" charset="0"/>
              </a:rPr>
              <a:t>E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2546111" y="3810000"/>
            <a:ext cx="457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sz="4000" b="1" kern="0" dirty="0">
                <a:ln w="11430"/>
                <a:solidFill>
                  <a:prstClr val="black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mic Sans MS" pitchFamily="66" charset="0"/>
              </a:rPr>
              <a:t>=</a:t>
            </a:r>
          </a:p>
        </p:txBody>
      </p: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76200" y="76200"/>
            <a:ext cx="4953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kern="0" dirty="0">
                <a:solidFill>
                  <a:prstClr val="black"/>
                </a:solidFill>
                <a:effectLst>
                  <a:glow rad="101600">
                    <a:srgbClr val="F79646">
                      <a:satMod val="175000"/>
                      <a:alpha val="40000"/>
                    </a:srgbClr>
                  </a:glow>
                </a:effectLst>
                <a:latin typeface="Comic Sans MS" pitchFamily="66" charset="0"/>
              </a:rPr>
              <a:t>Classes must be continuous.</a:t>
            </a:r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 rot="168263">
            <a:off x="3149245" y="2129926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5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</a:rPr>
              <a:t>D</a:t>
            </a: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 rot="168263">
            <a:off x="3136545" y="2801950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5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</a:rPr>
              <a:t>A</a:t>
            </a:r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 rot="168263">
            <a:off x="3149245" y="2447426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5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</a:rPr>
              <a:t>I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 rot="168263">
            <a:off x="3149245" y="3259150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5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mbria" pitchFamily="18" charset="0"/>
              </a:rPr>
              <a:t>N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 rot="168263">
            <a:off x="3136545" y="2447426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500" b="1" kern="0" dirty="0">
                <a:ln w="11430"/>
                <a:solidFill>
                  <a:srgbClr val="C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mbria" pitchFamily="18" charset="0"/>
              </a:rPr>
              <a:t>I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 rot="168263">
            <a:off x="3136544" y="2828425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500" b="1" kern="0" dirty="0">
                <a:ln w="11430"/>
                <a:solidFill>
                  <a:srgbClr val="C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mbria" pitchFamily="18" charset="0"/>
              </a:rPr>
              <a:t>A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 rot="168263">
            <a:off x="3157577" y="3266770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500" b="1" kern="0" dirty="0">
                <a:ln w="11430"/>
                <a:solidFill>
                  <a:srgbClr val="C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mbria" pitchFamily="18" charset="0"/>
              </a:rPr>
              <a:t>N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 rot="168263">
            <a:off x="3159404" y="2142626"/>
            <a:ext cx="76200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2500" b="1" kern="0" dirty="0">
                <a:ln w="11430"/>
                <a:solidFill>
                  <a:srgbClr val="C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ambria" pitchFamily="18" charset="0"/>
              </a:rPr>
              <a:t>D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5019213" y="4123551"/>
            <a:ext cx="58227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3000" b="1" dirty="0">
                <a:ln w="11430">
                  <a:noFill/>
                </a:ln>
                <a:solidFill>
                  <a:prstClr val="black"/>
                </a:solidFill>
                <a:latin typeface="Comic Sans MS" pitchFamily="66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59346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4 -0.04097 L 1.0184 -0.046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03912 L 1.04167 -0.0391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0.0405 L 1.03958 -0.040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01528 L 1.05069 -0.0152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0.00463 L 1.0585 -0.0046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9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9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9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9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9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19056E-6 L -0.15243 4.19056E-6 C -0.22048 4.19056E-6 -0.30347 0.13575 -0.30347 0.24653 L -0.30347 0.49468 " pathEditMode="relative" rAng="0" ptsTypes="FfFF">
                                      <p:cBhvr>
                                        <p:cTn id="7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0" y="2470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0.01852 L -0.1401 -0.01852 C -0.2026 -0.01852 -0.27882 0.10093 -0.27882 0.19969 L -0.27882 0.41852 " pathEditMode="relative" rAng="0" ptsTypes="FfFF">
                                      <p:cBhvr>
                                        <p:cTn id="7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1" y="2185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32 -0.04445 L -0.13611 -0.04445 C -0.18941 -0.04445 -0.25382 0.06111 -0.25382 0.14969 L -0.25382 0.34413 " pathEditMode="relative" rAng="0" ptsTypes="FfFF">
                                      <p:cBhvr>
                                        <p:cTn id="7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1941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23 -0.1133 L -0.13507 -0.10497 C -0.1868 -0.10126 -0.24548 0.00834 -0.24149 0.09324 L -0.23177 0.28466 " pathEditMode="relative" rAng="-227407" ptsTypes="FfFF">
                                      <p:cBhvr>
                                        <p:cTn id="7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9" y="1951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05 -0.06669 L -0.11389 -0.06669 C -0.15659 -0.06669 -0.20868 0.00895 -0.20868 0.07132 L -0.20868 0.20994 " pathEditMode="relative" rAng="0" ptsTypes="FfFF">
                                      <p:cBhvr>
                                        <p:cTn id="7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1383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1 -0.08212 L -0.1033 -0.08212 C -0.14132 -0.08212 -0.18802 -0.02562 -0.18802 0.02069 L -0.18802 0.12411 " pathEditMode="relative" rAng="0" ptsTypes="FfFF">
                                      <p:cBhvr>
                                        <p:cTn id="8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24" y="103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238125" y="1095068"/>
            <a:ext cx="6781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i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Bookman Old Style" pitchFamily="18" charset="0"/>
              </a:rPr>
              <a:t>l</a:t>
            </a:r>
            <a:r>
              <a:rPr lang="en-US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omic Sans MS" pitchFamily="66" charset="0"/>
              </a:rPr>
              <a:t> = Lower limit of median class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38125" y="1435100"/>
            <a:ext cx="6781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omic Sans MS" pitchFamily="66" charset="0"/>
              </a:rPr>
              <a:t>n = Total frequency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38125" y="1765300"/>
            <a:ext cx="80676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omic Sans MS" pitchFamily="66" charset="0"/>
              </a:rPr>
              <a:t>c.f. = Cumulative frequency of class preceding the median class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238125" y="2108200"/>
            <a:ext cx="8839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omic Sans MS" pitchFamily="66" charset="0"/>
              </a:rPr>
              <a:t>f = Frequency of median class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38125" y="2463800"/>
            <a:ext cx="8839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Comic Sans MS" pitchFamily="66" charset="0"/>
              </a:rPr>
              <a:t>h = Width of the class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79400" y="2800350"/>
            <a:ext cx="8503920" cy="2194560"/>
          </a:xfrm>
          <a:prstGeom prst="rect">
            <a:avLst/>
          </a:prstGeom>
          <a:solidFill>
            <a:srgbClr val="C0504D"/>
          </a:solidFill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sz="2000" b="1" u="sng" kern="0" dirty="0">
                <a:solidFill>
                  <a:sysClr val="windowText" lastClr="000000"/>
                </a:solidFill>
                <a:latin typeface="Arial Black" pitchFamily="34" charset="0"/>
              </a:rPr>
              <a:t>Steps :</a:t>
            </a:r>
          </a:p>
        </p:txBody>
      </p:sp>
      <p:grpSp>
        <p:nvGrpSpPr>
          <p:cNvPr id="38" name="Group 30"/>
          <p:cNvGrpSpPr>
            <a:grpSpLocks/>
          </p:cNvGrpSpPr>
          <p:nvPr/>
        </p:nvGrpSpPr>
        <p:grpSpPr bwMode="auto">
          <a:xfrm>
            <a:off x="2124075" y="123168"/>
            <a:ext cx="5581650" cy="1126240"/>
            <a:chOff x="1717794" y="366953"/>
            <a:chExt cx="5581650" cy="1127028"/>
          </a:xfrm>
        </p:grpSpPr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1717794" y="666297"/>
              <a:ext cx="22860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b="1" kern="0" spc="50" dirty="0">
                  <a:ln w="12700" cmpd="sng">
                    <a:solidFill>
                      <a:srgbClr val="F79646">
                        <a:satMod val="120000"/>
                        <a:shade val="80000"/>
                      </a:srgbClr>
                    </a:solidFill>
                    <a:prstDash val="solid"/>
                  </a:ln>
                  <a:solidFill>
                    <a:prstClr val="black"/>
                  </a:solidFill>
                  <a:effectLst>
                    <a:glow rad="53100">
                      <a:srgbClr val="F79646">
                        <a:satMod val="180000"/>
                        <a:alpha val="30000"/>
                      </a:srgbClr>
                    </a:glow>
                  </a:effectLst>
                  <a:latin typeface="Comic Sans MS" pitchFamily="66" charset="0"/>
                </a:rPr>
                <a:t>Median =</a:t>
              </a:r>
            </a:p>
          </p:txBody>
        </p:sp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413244" y="704850"/>
              <a:ext cx="4572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b="1" i="1" kern="0" spc="50" dirty="0">
                  <a:ln w="12700" cmpd="sng">
                    <a:solidFill>
                      <a:srgbClr val="F79646">
                        <a:satMod val="120000"/>
                        <a:shade val="80000"/>
                      </a:srgbClr>
                    </a:solidFill>
                    <a:prstDash val="solid"/>
                  </a:ln>
                  <a:solidFill>
                    <a:prstClr val="black"/>
                  </a:solidFill>
                  <a:effectLst>
                    <a:glow rad="53100">
                      <a:srgbClr val="F79646">
                        <a:satMod val="180000"/>
                        <a:alpha val="30000"/>
                      </a:srgbClr>
                    </a:glow>
                  </a:effectLst>
                  <a:latin typeface="Bookman Old Style" pitchFamily="18" charset="0"/>
                </a:rPr>
                <a:t>l</a:t>
              </a: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718044" y="724902"/>
              <a:ext cx="45720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b="1" kern="0" spc="50" dirty="0">
                  <a:ln w="12700" cmpd="sng">
                    <a:solidFill>
                      <a:srgbClr val="F79646">
                        <a:satMod val="120000"/>
                        <a:shade val="80000"/>
                      </a:srgbClr>
                    </a:solidFill>
                    <a:prstDash val="solid"/>
                  </a:ln>
                  <a:solidFill>
                    <a:prstClr val="black"/>
                  </a:solidFill>
                  <a:effectLst>
                    <a:glow rad="53100">
                      <a:srgbClr val="F79646">
                        <a:satMod val="180000"/>
                        <a:alpha val="30000"/>
                      </a:srgbClr>
                    </a:glow>
                  </a:effectLst>
                  <a:latin typeface="Book Antiqua" pitchFamily="18" charset="0"/>
                </a:rPr>
                <a:t>+</a:t>
              </a:r>
              <a:endParaRPr lang="en-US" sz="2800" b="1" kern="0" spc="50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AkrutiDevNatraj" pitchFamily="2" charset="0"/>
              </a:endParaRPr>
            </a:p>
          </p:txBody>
        </p:sp>
        <p:sp>
          <p:nvSpPr>
            <p:cNvPr id="42" name="TextBox 41"/>
            <p:cNvSpPr txBox="1">
              <a:spLocks noChangeArrowheads="1"/>
            </p:cNvSpPr>
            <p:nvPr/>
          </p:nvSpPr>
          <p:spPr bwMode="auto">
            <a:xfrm>
              <a:off x="6134887" y="673642"/>
              <a:ext cx="116455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b="1" kern="0" spc="50" dirty="0">
                  <a:ln w="12700" cmpd="sng">
                    <a:solidFill>
                      <a:srgbClr val="F79646">
                        <a:satMod val="120000"/>
                        <a:shade val="80000"/>
                      </a:srgbClr>
                    </a:solidFill>
                    <a:prstDash val="solid"/>
                  </a:ln>
                  <a:solidFill>
                    <a:prstClr val="black"/>
                  </a:solidFill>
                  <a:effectLst>
                    <a:glow rad="53100">
                      <a:srgbClr val="F79646">
                        <a:satMod val="180000"/>
                        <a:alpha val="30000"/>
                      </a:srgbClr>
                    </a:glow>
                  </a:effectLst>
                  <a:latin typeface="Comic Sans MS" pitchFamily="66" charset="0"/>
                </a:rPr>
                <a:t>× h</a:t>
              </a:r>
            </a:p>
          </p:txBody>
        </p:sp>
        <p:sp>
          <p:nvSpPr>
            <p:cNvPr id="43" name="TextBox 42"/>
            <p:cNvSpPr txBox="1">
              <a:spLocks noChangeArrowheads="1"/>
            </p:cNvSpPr>
            <p:nvPr/>
          </p:nvSpPr>
          <p:spPr bwMode="auto">
            <a:xfrm>
              <a:off x="4857780" y="536005"/>
              <a:ext cx="457200" cy="400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b="1" kern="0" spc="50" dirty="0">
                  <a:ln w="12700" cmpd="sng">
                    <a:solidFill>
                      <a:srgbClr val="F79646">
                        <a:satMod val="120000"/>
                        <a:shade val="80000"/>
                      </a:srgbClr>
                    </a:solidFill>
                    <a:prstDash val="solid"/>
                  </a:ln>
                  <a:solidFill>
                    <a:prstClr val="black"/>
                  </a:solidFill>
                  <a:effectLst>
                    <a:glow rad="53100">
                      <a:srgbClr val="F79646">
                        <a:satMod val="180000"/>
                        <a:alpha val="30000"/>
                      </a:srgbClr>
                    </a:glow>
                  </a:effectLst>
                  <a:latin typeface="Book Antiqua" pitchFamily="18" charset="0"/>
                </a:rPr>
                <a:t>–</a:t>
              </a:r>
              <a:endParaRPr lang="en-US" sz="2000" b="1" kern="0" spc="50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AkrutiDevNatraj" pitchFamily="2" charset="0"/>
              </a:endParaRPr>
            </a:p>
          </p:txBody>
        </p:sp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5089644" y="474177"/>
              <a:ext cx="1006141" cy="400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b="1" kern="0" spc="50" dirty="0" err="1">
                  <a:ln w="12700" cmpd="sng">
                    <a:solidFill>
                      <a:srgbClr val="F79646">
                        <a:satMod val="120000"/>
                        <a:shade val="80000"/>
                      </a:srgbClr>
                    </a:solidFill>
                    <a:prstDash val="solid"/>
                  </a:ln>
                  <a:solidFill>
                    <a:prstClr val="black"/>
                  </a:solidFill>
                  <a:effectLst>
                    <a:glow rad="53100">
                      <a:srgbClr val="F79646">
                        <a:satMod val="180000"/>
                        <a:alpha val="30000"/>
                      </a:srgbClr>
                    </a:glow>
                  </a:effectLst>
                  <a:latin typeface="Comic Sans MS" pitchFamily="66" charset="0"/>
                </a:rPr>
                <a:t>c.f</a:t>
              </a:r>
              <a:endParaRPr lang="en-US" sz="2000" b="1" kern="0" spc="50" dirty="0">
                <a:ln w="12700" cmpd="sng">
                  <a:solidFill>
                    <a:srgbClr val="F79646">
                      <a:satMod val="120000"/>
                      <a:shade val="8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Comic Sans MS" pitchFamily="66" charset="0"/>
              </a:endParaRPr>
            </a:p>
          </p:txBody>
        </p:sp>
        <p:grpSp>
          <p:nvGrpSpPr>
            <p:cNvPr id="46" name="Group 22"/>
            <p:cNvGrpSpPr>
              <a:grpSpLocks/>
            </p:cNvGrpSpPr>
            <p:nvPr/>
          </p:nvGrpSpPr>
          <p:grpSpPr bwMode="auto">
            <a:xfrm>
              <a:off x="4403844" y="366953"/>
              <a:ext cx="1306777" cy="736118"/>
              <a:chOff x="3565071" y="4710353"/>
              <a:chExt cx="1306777" cy="736118"/>
            </a:xfrm>
          </p:grpSpPr>
          <p:sp>
            <p:nvSpPr>
              <p:cNvPr id="49" name="TextBox 48"/>
              <p:cNvSpPr txBox="1">
                <a:spLocks noChangeArrowheads="1"/>
              </p:cNvSpPr>
              <p:nvPr/>
            </p:nvSpPr>
            <p:spPr bwMode="auto">
              <a:xfrm>
                <a:off x="3657135" y="4710353"/>
                <a:ext cx="457200" cy="4003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000" b="1" kern="0" spc="50" dirty="0">
                    <a:ln w="12700" cmpd="sng">
                      <a:solidFill>
                        <a:srgbClr val="F79646">
                          <a:satMod val="120000"/>
                          <a:shade val="80000"/>
                        </a:srgbClr>
                      </a:solidFill>
                      <a:prstDash val="solid"/>
                    </a:ln>
                    <a:solidFill>
                      <a:prstClr val="black"/>
                    </a:solidFill>
                    <a:effectLst>
                      <a:glow rad="53100">
                        <a:srgbClr val="F79646">
                          <a:satMod val="180000"/>
                          <a:alpha val="30000"/>
                        </a:srgbClr>
                      </a:glow>
                    </a:effectLst>
                    <a:latin typeface="Comic Sans MS" pitchFamily="66" charset="0"/>
                  </a:rPr>
                  <a:t>n</a:t>
                </a:r>
              </a:p>
            </p:txBody>
          </p:sp>
          <p:sp>
            <p:nvSpPr>
              <p:cNvPr id="50" name="TextBox 49"/>
              <p:cNvSpPr txBox="1">
                <a:spLocks noChangeArrowheads="1"/>
              </p:cNvSpPr>
              <p:nvPr/>
            </p:nvSpPr>
            <p:spPr bwMode="auto">
              <a:xfrm>
                <a:off x="3660321" y="5046080"/>
                <a:ext cx="457200" cy="4003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2000" b="1" kern="0" spc="50" dirty="0">
                    <a:ln w="12700" cmpd="sng">
                      <a:solidFill>
                        <a:srgbClr val="F79646">
                          <a:satMod val="120000"/>
                          <a:shade val="80000"/>
                        </a:srgbClr>
                      </a:solidFill>
                      <a:prstDash val="solid"/>
                    </a:ln>
                    <a:solidFill>
                      <a:prstClr val="black"/>
                    </a:solidFill>
                    <a:effectLst>
                      <a:glow rad="53100">
                        <a:srgbClr val="F79646">
                          <a:satMod val="180000"/>
                          <a:alpha val="30000"/>
                        </a:srgbClr>
                      </a:glow>
                    </a:effectLst>
                    <a:latin typeface="Comic Sans MS" pitchFamily="66" charset="0"/>
                  </a:rPr>
                  <a:t>2</a:t>
                </a: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3565071" y="5082744"/>
                <a:ext cx="49983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575402" y="5387759"/>
                <a:ext cx="1296446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C00000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48" name="Double Bracket 47"/>
            <p:cNvSpPr/>
            <p:nvPr/>
          </p:nvSpPr>
          <p:spPr>
            <a:xfrm>
              <a:off x="4280019" y="500742"/>
              <a:ext cx="1571625" cy="957935"/>
            </a:xfrm>
            <a:prstGeom prst="bracketPair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endParaRPr lang="en-US" sz="1400" b="1" kern="0" dirty="0">
                <a:ln w="11430"/>
                <a:solidFill>
                  <a:srgbClr val="A9FFA9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61" name="TextBox 60"/>
            <p:cNvSpPr txBox="1">
              <a:spLocks noChangeArrowheads="1"/>
            </p:cNvSpPr>
            <p:nvPr/>
          </p:nvSpPr>
          <p:spPr bwMode="auto">
            <a:xfrm>
              <a:off x="4839487" y="1031993"/>
              <a:ext cx="424347" cy="461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b="1" kern="0" spc="50" dirty="0">
                  <a:ln w="12700" cmpd="sng">
                    <a:solidFill>
                      <a:srgbClr val="F79646">
                        <a:satMod val="120000"/>
                        <a:shade val="80000"/>
                      </a:srgbClr>
                    </a:solidFill>
                    <a:prstDash val="solid"/>
                  </a:ln>
                  <a:solidFill>
                    <a:prstClr val="black"/>
                  </a:solidFill>
                  <a:effectLst>
                    <a:glow rad="53100">
                      <a:srgbClr val="F79646">
                        <a:satMod val="180000"/>
                        <a:alpha val="30000"/>
                      </a:srgbClr>
                    </a:glow>
                  </a:effectLst>
                  <a:latin typeface="Comic Sans MS" pitchFamily="66" charset="0"/>
                </a:rPr>
                <a:t>f</a:t>
              </a:r>
            </a:p>
          </p:txBody>
        </p:sp>
      </p:grp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4471055" y="2749550"/>
            <a:ext cx="2427268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1900" kern="0">
                <a:solidFill>
                  <a:sysClr val="window" lastClr="FFFFFF"/>
                </a:solidFill>
                <a:latin typeface="Bookman Old Style" pitchFamily="18" charset="0"/>
              </a:rPr>
              <a:t>Total frequency </a:t>
            </a:r>
            <a:r>
              <a:rPr lang="en-US" sz="1900" kern="0">
                <a:solidFill>
                  <a:srgbClr val="FFFFFF"/>
                </a:solidFill>
                <a:latin typeface="Bookman Old Style" pitchFamily="18" charset="0"/>
              </a:rPr>
              <a:t>(N)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142147" y="3181350"/>
            <a:ext cx="3017837" cy="3175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494189" y="3168650"/>
            <a:ext cx="4572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sz="1900">
                <a:solidFill>
                  <a:srgbClr val="FFFFFF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1782403" y="2968266"/>
            <a:ext cx="218842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900" kern="0" dirty="0">
                <a:solidFill>
                  <a:sysClr val="window" lastClr="FFFFFF"/>
                </a:solidFill>
                <a:latin typeface="Bookman Old Style" pitchFamily="18" charset="0"/>
              </a:rPr>
              <a:t>Find the value of</a:t>
            </a:r>
            <a:endParaRPr lang="en-US" sz="1900" kern="0" dirty="0">
              <a:solidFill>
                <a:srgbClr val="FFFFFF"/>
              </a:solidFill>
              <a:latin typeface="AkrutiDevNavaneet" pitchFamily="2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1374267" y="2911730"/>
            <a:ext cx="40588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900" kern="0" dirty="0" smtClean="0">
                <a:solidFill>
                  <a:sysClr val="window" lastClr="FFFFFF"/>
                </a:solidFill>
                <a:latin typeface="Bookman Old Style" pitchFamily="18" charset="0"/>
              </a:rPr>
              <a:t>(</a:t>
            </a:r>
            <a:r>
              <a:rPr lang="en-US" sz="1900" kern="0" dirty="0" err="1" smtClean="0">
                <a:solidFill>
                  <a:sysClr val="window" lastClr="FFFFFF"/>
                </a:solidFill>
                <a:latin typeface="Bookman Old Style" pitchFamily="18" charset="0"/>
              </a:rPr>
              <a:t>i</a:t>
            </a:r>
            <a:r>
              <a:rPr lang="en-US" sz="1900" kern="0" dirty="0" smtClean="0">
                <a:solidFill>
                  <a:sysClr val="window" lastClr="FFFFFF"/>
                </a:solidFill>
                <a:latin typeface="Bookman Old Style" pitchFamily="18" charset="0"/>
              </a:rPr>
              <a:t>)</a:t>
            </a:r>
          </a:p>
        </p:txBody>
      </p: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1311275" y="3400118"/>
            <a:ext cx="646362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900" kern="0" dirty="0" smtClean="0">
                <a:solidFill>
                  <a:sysClr val="window" lastClr="FFFFFF"/>
                </a:solidFill>
                <a:latin typeface="Bookman Old Style" pitchFamily="18" charset="0"/>
              </a:rPr>
              <a:t>(ii)  Check the ‘Cumulative frequency less than type’ </a:t>
            </a:r>
          </a:p>
          <a:p>
            <a:pPr eaLnBrk="1" hangingPunct="1">
              <a:defRPr/>
            </a:pPr>
            <a:r>
              <a:rPr lang="en-US" sz="1900" kern="0" dirty="0" smtClean="0">
                <a:solidFill>
                  <a:sysClr val="window" lastClr="FFFFFF"/>
                </a:solidFill>
                <a:latin typeface="Bookman Old Style" pitchFamily="18" charset="0"/>
              </a:rPr>
              <a:t>      </a:t>
            </a:r>
            <a:r>
              <a:rPr lang="en-US" sz="1900" kern="0" dirty="0" err="1" smtClean="0">
                <a:solidFill>
                  <a:sysClr val="window" lastClr="FFFFFF"/>
                </a:solidFill>
                <a:latin typeface="Bookman Old Style" pitchFamily="18" charset="0"/>
              </a:rPr>
              <a:t>coloumn</a:t>
            </a:r>
            <a:r>
              <a:rPr lang="en-US" sz="1900" kern="0" dirty="0" smtClean="0">
                <a:solidFill>
                  <a:sysClr val="window" lastClr="FFFFFF"/>
                </a:solidFill>
                <a:latin typeface="Bookman Old Style" pitchFamily="18" charset="0"/>
              </a:rPr>
              <a:t> for the value x</a:t>
            </a: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1273175" y="4028154"/>
            <a:ext cx="6755375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en-US" sz="1900" kern="0" dirty="0" smtClean="0">
                <a:solidFill>
                  <a:sysClr val="window" lastClr="FFFFFF"/>
                </a:solidFill>
                <a:latin typeface="Bookman Old Style" pitchFamily="18" charset="0"/>
              </a:rPr>
              <a:t>(iii)  The cumulative frequency less than type which is </a:t>
            </a:r>
          </a:p>
          <a:p>
            <a:pPr eaLnBrk="1" hangingPunct="1">
              <a:defRPr/>
            </a:pPr>
            <a:r>
              <a:rPr lang="en-US" sz="1900" kern="0" dirty="0" smtClean="0">
                <a:solidFill>
                  <a:sysClr val="window" lastClr="FFFFFF"/>
                </a:solidFill>
                <a:latin typeface="Bookman Old Style" pitchFamily="18" charset="0"/>
              </a:rPr>
              <a:t>       just greater than or equal to x. The corresponding </a:t>
            </a:r>
          </a:p>
          <a:p>
            <a:pPr eaLnBrk="1" hangingPunct="1">
              <a:defRPr/>
            </a:pPr>
            <a:r>
              <a:rPr lang="en-US" sz="1900" kern="0" dirty="0" smtClean="0">
                <a:solidFill>
                  <a:sysClr val="window" lastClr="FFFFFF"/>
                </a:solidFill>
                <a:latin typeface="Bookman Old Style" pitchFamily="18" charset="0"/>
              </a:rPr>
              <a:t>      class is the median class.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170174" y="2943225"/>
            <a:ext cx="545342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1900" kern="0">
                <a:solidFill>
                  <a:sysClr val="window" lastClr="FFFFFF"/>
                </a:solidFill>
                <a:latin typeface="Bookman Old Style" pitchFamily="18" charset="0"/>
              </a:rPr>
              <a:t>= x</a:t>
            </a:r>
            <a:endParaRPr lang="en-US" sz="1900" kern="0">
              <a:solidFill>
                <a:srgbClr val="FFFFFF"/>
              </a:solidFill>
              <a:latin typeface="AkrutiDevNavanee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43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 animBg="1"/>
      <p:bldP spid="52" grpId="0"/>
      <p:bldP spid="54" grpId="0"/>
      <p:bldP spid="55" grpId="0"/>
      <p:bldP spid="56" grpId="0"/>
      <p:bldP spid="57" grpId="0" build="allAtOnce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8075" y="247921"/>
            <a:ext cx="7620004" cy="307777"/>
          </a:xfrm>
          <a:prstGeom prst="rect">
            <a:avLst/>
          </a:prstGeom>
          <a:gradFill rotWithShape="1">
            <a:gsLst>
              <a:gs pos="0">
                <a:srgbClr val="A8CDD7">
                  <a:tint val="70000"/>
                  <a:satMod val="180000"/>
                </a:srgbClr>
              </a:gs>
              <a:gs pos="62000">
                <a:srgbClr val="A8CDD7">
                  <a:tint val="30000"/>
                  <a:satMod val="180000"/>
                </a:srgbClr>
              </a:gs>
              <a:gs pos="100000">
                <a:srgbClr val="A8CDD7">
                  <a:tint val="22000"/>
                  <a:satMod val="180000"/>
                </a:srgbClr>
              </a:gs>
            </a:gsLst>
            <a:lin ang="16200000" scaled="0"/>
          </a:gradFill>
          <a:ln w="9525" cap="flat" cmpd="sng" algn="ctr">
            <a:solidFill>
              <a:srgbClr val="A8CDD7">
                <a:shade val="8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Rockwell"/>
                <a:cs typeface="Calibri" pitchFamily="34" charset="0"/>
              </a:rPr>
              <a:t>14.3(5)The following table gives the distribution of the life time of 400 neon lamps :</a:t>
            </a:r>
            <a:endParaRPr lang="en-US" sz="1400" b="1" i="1" kern="0" baseline="-25000" dirty="0">
              <a:solidFill>
                <a:sysClr val="windowText" lastClr="000000"/>
              </a:solidFill>
              <a:latin typeface="Book Antiqua" pitchFamily="18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279" y="1234187"/>
            <a:ext cx="3886200" cy="338554"/>
          </a:xfrm>
          <a:prstGeom prst="rect">
            <a:avLst/>
          </a:prstGeom>
          <a:gradFill rotWithShape="1">
            <a:gsLst>
              <a:gs pos="0">
                <a:srgbClr val="A8CDD7">
                  <a:tint val="70000"/>
                  <a:satMod val="180000"/>
                </a:srgbClr>
              </a:gs>
              <a:gs pos="62000">
                <a:srgbClr val="A8CDD7">
                  <a:tint val="30000"/>
                  <a:satMod val="180000"/>
                </a:srgbClr>
              </a:gs>
              <a:gs pos="100000">
                <a:srgbClr val="A8CDD7">
                  <a:tint val="22000"/>
                  <a:satMod val="180000"/>
                </a:srgbClr>
              </a:gs>
            </a:gsLst>
            <a:lin ang="16200000" scaled="0"/>
          </a:gradFill>
          <a:ln w="9525" cap="flat" cmpd="sng" algn="ctr">
            <a:solidFill>
              <a:srgbClr val="A8CDD7">
                <a:shade val="8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kern="0" dirty="0">
                <a:solidFill>
                  <a:sysClr val="windowText" lastClr="000000"/>
                </a:solidFill>
                <a:latin typeface="Rockwell"/>
                <a:cs typeface="Calibri" pitchFamily="34" charset="0"/>
              </a:rPr>
              <a:t>Find the median life time of a lamp</a:t>
            </a:r>
            <a:r>
              <a:rPr lang="en-US" sz="1600" b="1" kern="0" dirty="0">
                <a:solidFill>
                  <a:sysClr val="windowText" lastClr="000000"/>
                </a:solidFill>
                <a:latin typeface="Rockwell"/>
                <a:cs typeface="Calibri" pitchFamily="34" charset="0"/>
              </a:rPr>
              <a:t>.</a:t>
            </a:r>
            <a:endParaRPr lang="en-US" sz="1600" b="1" i="1" kern="0" baseline="-25000" dirty="0">
              <a:solidFill>
                <a:sysClr val="windowText" lastClr="000000"/>
              </a:solidFill>
              <a:latin typeface="Book Antiqua" pitchFamily="18" charset="0"/>
              <a:cs typeface="Calibri" pitchFamily="34" charset="0"/>
            </a:endParaRPr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952503"/>
              </p:ext>
            </p:extLst>
          </p:nvPr>
        </p:nvGraphicFramePr>
        <p:xfrm>
          <a:off x="304800" y="624476"/>
          <a:ext cx="8647758" cy="7124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140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7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1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8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5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Life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 time (hours)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1500 - 2000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2000 - 2500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2500 – 3000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3000 - 3500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3500 - 4000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4000 - 4500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4500 - 5000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No.</a:t>
                      </a:r>
                      <a:r>
                        <a:rPr lang="en-US" sz="1200" b="1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 of lamps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56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60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86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74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62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48</a:t>
                      </a:r>
                      <a:endParaRPr lang="en-US" sz="1200" b="1" dirty="0">
                        <a:ln>
                          <a:noFill/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254236" y="1611188"/>
            <a:ext cx="529312" cy="338241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ysClr val="windowText" lastClr="000000"/>
                </a:solidFill>
                <a:latin typeface="Rockwell"/>
                <a:cs typeface="Calibri" pitchFamily="34" charset="0"/>
              </a:rPr>
              <a:t>Sol:</a:t>
            </a:r>
          </a:p>
        </p:txBody>
      </p:sp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066972"/>
              </p:ext>
            </p:extLst>
          </p:nvPr>
        </p:nvGraphicFramePr>
        <p:xfrm>
          <a:off x="1075649" y="1841205"/>
          <a:ext cx="4267200" cy="2617057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9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  <a:latin typeface="Rockwell" pitchFamily="18" charset="0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4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873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4" name="TextBox 93"/>
          <p:cNvSpPr txBox="1"/>
          <p:nvPr/>
        </p:nvSpPr>
        <p:spPr>
          <a:xfrm>
            <a:off x="1445591" y="1937811"/>
            <a:ext cx="556563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Class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3819946" y="2792110"/>
            <a:ext cx="1507668" cy="276660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637749" y="1937811"/>
            <a:ext cx="997004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 </a:t>
            </a:r>
            <a:r>
              <a:rPr lang="en-US" sz="1400" b="1" dirty="0">
                <a:solidFill>
                  <a:prstClr val="black"/>
                </a:solidFill>
                <a:cs typeface="Calibri" pitchFamily="34" charset="0"/>
                <a:sym typeface="Symbol"/>
              </a:rPr>
              <a:t>Frequency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356511" y="1937811"/>
            <a:ext cx="607859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c.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cs typeface="Calibri" pitchFamily="34" charset="0"/>
              </a:rPr>
              <a:t>f.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endParaRPr lang="en-US" sz="1400" i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150727" y="2546826"/>
            <a:ext cx="1050288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2000 - 2500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133094" y="2815036"/>
            <a:ext cx="1085555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2500 – 3000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150723" y="3362077"/>
            <a:ext cx="1050288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3500 - 4000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158275" y="2256025"/>
            <a:ext cx="1050288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1500 - 2000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150725" y="3635690"/>
            <a:ext cx="1050288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4000 - 4500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150727" y="3904290"/>
            <a:ext cx="1050288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4500 - 5000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842385" y="2241931"/>
            <a:ext cx="443065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14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863542" y="2527182"/>
            <a:ext cx="400751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56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863542" y="2803185"/>
            <a:ext cx="400751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60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863542" y="3355822"/>
            <a:ext cx="400751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ysClr val="windowText" lastClr="000000"/>
                </a:solidFill>
                <a:cs typeface="Calibri" pitchFamily="34" charset="0"/>
              </a:rPr>
              <a:t>74</a:t>
            </a:r>
            <a:endParaRPr lang="en-US" sz="1600" kern="0" baseline="-25000" dirty="0">
              <a:solidFill>
                <a:sysClr val="windowText" lastClr="000000"/>
              </a:solidFill>
              <a:cs typeface="Calibri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863542" y="3615337"/>
            <a:ext cx="400751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62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863542" y="3865736"/>
            <a:ext cx="400751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48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390350" y="2241931"/>
            <a:ext cx="443065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14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411507" y="2527182"/>
            <a:ext cx="400751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70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4352250" y="2803185"/>
            <a:ext cx="506005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130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361774" y="3068769"/>
            <a:ext cx="506006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216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71299" y="3346305"/>
            <a:ext cx="499356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ysClr val="windowText" lastClr="000000"/>
                </a:solidFill>
                <a:cs typeface="Calibri" pitchFamily="34" charset="0"/>
              </a:rPr>
              <a:t>290</a:t>
            </a:r>
            <a:endParaRPr lang="en-US" sz="1600" kern="0" baseline="-25000" dirty="0">
              <a:solidFill>
                <a:sysClr val="windowText" lastClr="000000"/>
              </a:solidFill>
              <a:cs typeface="Calibr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371299" y="3615337"/>
            <a:ext cx="499356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352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361775" y="3865736"/>
            <a:ext cx="502603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400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265285" y="1505026"/>
            <a:ext cx="377276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Changing the  data in continuous form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181441" y="2421783"/>
            <a:ext cx="128016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3162577" y="2488560"/>
            <a:ext cx="1257300" cy="17604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3167340" y="2971510"/>
            <a:ext cx="1280165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3181628" y="3023845"/>
            <a:ext cx="1238255" cy="192703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3206669" y="3276019"/>
            <a:ext cx="1211036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3176864" y="3611470"/>
            <a:ext cx="1219200" cy="19032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3219968" y="3857293"/>
            <a:ext cx="1205969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00677" y="2733595"/>
            <a:ext cx="128016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148289" y="2769287"/>
            <a:ext cx="1328738" cy="17605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3186389" y="3314449"/>
            <a:ext cx="1223968" cy="192343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3217420" y="3566269"/>
            <a:ext cx="1199047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3176865" y="3885063"/>
            <a:ext cx="1223961" cy="140361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3195915" y="4089658"/>
            <a:ext cx="1205969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Callout 130"/>
          <p:cNvSpPr/>
          <p:nvPr/>
        </p:nvSpPr>
        <p:spPr>
          <a:xfrm>
            <a:off x="5396189" y="1632939"/>
            <a:ext cx="1295400" cy="799360"/>
          </a:xfrm>
          <a:prstGeom prst="wedgeEllipseCallout">
            <a:avLst>
              <a:gd name="adj1" fmla="val -104166"/>
              <a:gd name="adj2" fmla="val 56618"/>
            </a:avLst>
          </a:prstGeom>
          <a:solidFill>
            <a:srgbClr val="00206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399999" y="1839578"/>
            <a:ext cx="455786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14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683694" y="1845922"/>
            <a:ext cx="36616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+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831799" y="1845922"/>
            <a:ext cx="484310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56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104123" y="1845922"/>
            <a:ext cx="36616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=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278599" y="1845922"/>
            <a:ext cx="443065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70</a:t>
            </a:r>
          </a:p>
        </p:txBody>
      </p:sp>
      <p:sp>
        <p:nvSpPr>
          <p:cNvPr id="137" name="Oval Callout 136"/>
          <p:cNvSpPr/>
          <p:nvPr/>
        </p:nvSpPr>
        <p:spPr>
          <a:xfrm>
            <a:off x="5419049" y="1880360"/>
            <a:ext cx="1295400" cy="799360"/>
          </a:xfrm>
          <a:prstGeom prst="wedgeEllipseCallout">
            <a:avLst>
              <a:gd name="adj1" fmla="val -104166"/>
              <a:gd name="adj2" fmla="val 56618"/>
            </a:avLst>
          </a:prstGeom>
          <a:solidFill>
            <a:srgbClr val="00206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394284" y="2017466"/>
            <a:ext cx="455786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70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5677979" y="2018248"/>
            <a:ext cx="36616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+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5826084" y="2018248"/>
            <a:ext cx="484310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60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098408" y="2018248"/>
            <a:ext cx="36616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=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229501" y="2018248"/>
            <a:ext cx="539286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130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899293" y="4171856"/>
            <a:ext cx="304892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=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205594" y="4171856"/>
            <a:ext cx="482824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400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587188" y="4171856"/>
            <a:ext cx="29687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n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402872" y="4171856"/>
            <a:ext cx="625557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Total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918279" y="4458604"/>
            <a:ext cx="57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Here 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556754" y="4360402"/>
            <a:ext cx="306078" cy="3077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  <a:sym typeface="Symbol"/>
              </a:rPr>
              <a:t>n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cxnSp>
        <p:nvCxnSpPr>
          <p:cNvPr id="149" name="Straight Connector 148"/>
          <p:cNvCxnSpPr/>
          <p:nvPr/>
        </p:nvCxnSpPr>
        <p:spPr>
          <a:xfrm>
            <a:off x="2588711" y="4632519"/>
            <a:ext cx="193896" cy="119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50" name="TextBox 149"/>
          <p:cNvSpPr txBox="1"/>
          <p:nvPr/>
        </p:nvSpPr>
        <p:spPr>
          <a:xfrm>
            <a:off x="2556641" y="4571687"/>
            <a:ext cx="276038" cy="3077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sym typeface="Symbol"/>
              </a:rPr>
              <a:t>2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786448" y="4504643"/>
            <a:ext cx="274434" cy="3077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011176" y="4371617"/>
            <a:ext cx="512813" cy="3077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kern="0" dirty="0">
                <a:solidFill>
                  <a:prstClr val="black"/>
                </a:solidFill>
                <a:sym typeface="Symbol"/>
              </a:rPr>
              <a:t>400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>
            <a:off x="3082272" y="4626058"/>
            <a:ext cx="312274" cy="119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3090325" y="4587055"/>
            <a:ext cx="276038" cy="3077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sym typeface="Symbol"/>
              </a:rPr>
              <a:t>2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342708" y="4450023"/>
            <a:ext cx="274434" cy="3077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484497" y="4455098"/>
            <a:ext cx="497252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200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57" name="Cloud 156"/>
          <p:cNvSpPr/>
          <p:nvPr/>
        </p:nvSpPr>
        <p:spPr bwMode="auto">
          <a:xfrm rot="10800000" flipH="1" flipV="1">
            <a:off x="4661480" y="3172822"/>
            <a:ext cx="3272420" cy="98082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8" name="Flowchart: Connector 157"/>
          <p:cNvSpPr/>
          <p:nvPr/>
        </p:nvSpPr>
        <p:spPr>
          <a:xfrm>
            <a:off x="4414535" y="3055168"/>
            <a:ext cx="394915" cy="358681"/>
          </a:xfrm>
          <a:prstGeom prst="flowChartConnector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2373693" y="3059336"/>
            <a:ext cx="1440523" cy="276660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2863542" y="3078286"/>
            <a:ext cx="400751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86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3548603" y="3056304"/>
            <a:ext cx="333746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 </a:t>
            </a:r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</a:t>
            </a:r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 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297810" y="3037079"/>
            <a:ext cx="412292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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1087469" y="3079356"/>
            <a:ext cx="1269065" cy="25402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133095" y="3084523"/>
            <a:ext cx="1085555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3000 – 3500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936450" y="2795100"/>
            <a:ext cx="526619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c. </a:t>
            </a:r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f.</a:t>
            </a:r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 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707849" y="2758977"/>
            <a:ext cx="412292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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804479" y="1361784"/>
            <a:ext cx="383438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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6187158" y="1361762"/>
            <a:ext cx="2425665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Median class is 3000-3500.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804479" y="1795208"/>
            <a:ext cx="248786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l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977066" y="1837614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6139278" y="1823256"/>
            <a:ext cx="699230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3000 ,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6185479" y="1602662"/>
            <a:ext cx="32733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h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406605" y="1607983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561018" y="1622693"/>
            <a:ext cx="595036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500 ,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993583" y="1574836"/>
            <a:ext cx="26321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f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111880" y="1650742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7288491" y="1633411"/>
            <a:ext cx="490840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86 ,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657376" y="1635367"/>
            <a:ext cx="511679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c.f.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970571" y="1650742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090479" y="1631827"/>
            <a:ext cx="497252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130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5804479" y="2245251"/>
            <a:ext cx="904415" cy="368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sym typeface="Symbol"/>
              </a:rPr>
              <a:t>Median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6566479" y="2275852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>
            <a:off x="7279477" y="2442748"/>
            <a:ext cx="822960" cy="11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Left Bracket 183"/>
          <p:cNvSpPr/>
          <p:nvPr/>
        </p:nvSpPr>
        <p:spPr>
          <a:xfrm>
            <a:off x="7163749" y="2032085"/>
            <a:ext cx="157298" cy="777477"/>
          </a:xfrm>
          <a:prstGeom prst="leftBracket">
            <a:avLst>
              <a:gd name="adj" fmla="val 4985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5" name="Left Bracket 184"/>
          <p:cNvSpPr/>
          <p:nvPr/>
        </p:nvSpPr>
        <p:spPr>
          <a:xfrm flipH="1">
            <a:off x="8041478" y="2032085"/>
            <a:ext cx="126903" cy="777477"/>
          </a:xfrm>
          <a:prstGeom prst="leftBracket">
            <a:avLst>
              <a:gd name="adj" fmla="val 4985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278275" y="1956634"/>
            <a:ext cx="306078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n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187" name="Straight Connector 186"/>
          <p:cNvCxnSpPr/>
          <p:nvPr/>
        </p:nvCxnSpPr>
        <p:spPr>
          <a:xfrm>
            <a:off x="7340485" y="2222380"/>
            <a:ext cx="193896" cy="119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88" name="TextBox 187"/>
          <p:cNvSpPr txBox="1"/>
          <p:nvPr/>
        </p:nvSpPr>
        <p:spPr>
          <a:xfrm>
            <a:off x="7282937" y="2154832"/>
            <a:ext cx="288862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2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7538628" y="2009691"/>
            <a:ext cx="247184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-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7716260" y="2050057"/>
            <a:ext cx="526619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c. </a:t>
            </a:r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f.</a:t>
            </a:r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 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7490503" y="2469968"/>
            <a:ext cx="333746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 </a:t>
            </a:r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</a:t>
            </a:r>
            <a:r>
              <a:rPr lang="en-US" sz="1400" b="1" dirty="0">
                <a:solidFill>
                  <a:prstClr val="black"/>
                </a:solidFill>
                <a:latin typeface="Rockwell"/>
                <a:sym typeface="Symbol"/>
              </a:rPr>
              <a:t> 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8141116" y="2234717"/>
            <a:ext cx="31130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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8364277" y="2248195"/>
            <a:ext cx="32733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h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720763" y="2260477"/>
            <a:ext cx="248786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l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6874299" y="2260477"/>
            <a:ext cx="31130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+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96" name="Straight Connector 195"/>
          <p:cNvCxnSpPr/>
          <p:nvPr/>
        </p:nvCxnSpPr>
        <p:spPr>
          <a:xfrm flipV="1">
            <a:off x="5840704" y="1403464"/>
            <a:ext cx="0" cy="36546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6566479" y="3098673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811450" y="3115592"/>
            <a:ext cx="601448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3000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7337553" y="3132510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+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200" name="Straight Connector 199"/>
          <p:cNvCxnSpPr/>
          <p:nvPr/>
        </p:nvCxnSpPr>
        <p:spPr>
          <a:xfrm>
            <a:off x="7770545" y="3286816"/>
            <a:ext cx="822960" cy="11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Left Bracket 200"/>
          <p:cNvSpPr/>
          <p:nvPr/>
        </p:nvSpPr>
        <p:spPr>
          <a:xfrm>
            <a:off x="7654817" y="2870285"/>
            <a:ext cx="157298" cy="777477"/>
          </a:xfrm>
          <a:prstGeom prst="leftBracket">
            <a:avLst>
              <a:gd name="adj" fmla="val 4985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2" name="Left Bracket 201"/>
          <p:cNvSpPr/>
          <p:nvPr/>
        </p:nvSpPr>
        <p:spPr>
          <a:xfrm flipH="1">
            <a:off x="8532546" y="2870285"/>
            <a:ext cx="126903" cy="777477"/>
          </a:xfrm>
          <a:prstGeom prst="leftBracket">
            <a:avLst>
              <a:gd name="adj" fmla="val 49856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657380" y="2981210"/>
            <a:ext cx="497252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200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029562" y="2981961"/>
            <a:ext cx="247184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-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159872" y="2993916"/>
            <a:ext cx="497252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130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7971946" y="3252757"/>
            <a:ext cx="393056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86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6657125" y="3791673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6894441" y="3774755"/>
            <a:ext cx="601448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3000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452993" y="3774758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+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673660" y="3647762"/>
            <a:ext cx="745526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17500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>
            <a:off x="7758548" y="3966514"/>
            <a:ext cx="608533" cy="119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212" name="TextBox 211"/>
          <p:cNvSpPr txBox="1"/>
          <p:nvPr/>
        </p:nvSpPr>
        <p:spPr>
          <a:xfrm>
            <a:off x="7829244" y="3936814"/>
            <a:ext cx="393056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43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6642867" y="4198080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880184" y="4181162"/>
            <a:ext cx="601448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3000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7462618" y="4188464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+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7640622" y="4193339"/>
            <a:ext cx="756938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406.98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5880679" y="4485962"/>
            <a:ext cx="383438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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6185480" y="4536715"/>
            <a:ext cx="904415" cy="368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sym typeface="Symbol"/>
              </a:rPr>
              <a:t>Median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7022467" y="4551003"/>
            <a:ext cx="287259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7192748" y="4558616"/>
            <a:ext cx="861133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3406.98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903258" y="4535628"/>
            <a:ext cx="53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hrs.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5042479" y="3311416"/>
            <a:ext cx="2524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Which </a:t>
            </a:r>
            <a:r>
              <a:rPr lang="en-US" dirty="0" err="1">
                <a:solidFill>
                  <a:prstClr val="white"/>
                </a:solidFill>
              </a:rPr>
              <a:t>c.f</a:t>
            </a:r>
            <a:r>
              <a:rPr lang="en-US" dirty="0">
                <a:solidFill>
                  <a:prstClr val="white"/>
                </a:solidFill>
              </a:rPr>
              <a:t>  is greater than</a:t>
            </a:r>
          </a:p>
          <a:p>
            <a:r>
              <a:rPr lang="en-US" dirty="0">
                <a:solidFill>
                  <a:prstClr val="white"/>
                </a:solidFill>
              </a:rPr>
              <a:t>     or equal to 200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1366166" y="4719221"/>
            <a:ext cx="3036409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Which lies in the class 3000 - 3500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224" name="Flowchart: Connector 223"/>
          <p:cNvSpPr/>
          <p:nvPr/>
        </p:nvSpPr>
        <p:spPr>
          <a:xfrm>
            <a:off x="1151850" y="2994169"/>
            <a:ext cx="510273" cy="463455"/>
          </a:xfrm>
          <a:prstGeom prst="flowChartConnector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5" name="Curved Right Arrow 224"/>
          <p:cNvSpPr/>
          <p:nvPr/>
        </p:nvSpPr>
        <p:spPr>
          <a:xfrm>
            <a:off x="965189" y="2307308"/>
            <a:ext cx="262861" cy="436603"/>
          </a:xfrm>
          <a:prstGeom prst="curvedRigh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40034" y="-524594"/>
            <a:ext cx="1778245" cy="307777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14.3 – Q.5</a:t>
            </a:r>
            <a:endParaRPr lang="en-US" sz="14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13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9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"/>
                            </p:stCondLst>
                            <p:childTnLst>
                              <p:par>
                                <p:cTn id="27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500"/>
                            </p:stCondLst>
                            <p:childTnLst>
                              <p:par>
                                <p:cTn id="30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500"/>
                            </p:stCondLst>
                            <p:childTnLst>
                              <p:par>
                                <p:cTn id="32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500"/>
                            </p:stCondLst>
                            <p:childTnLst>
                              <p:par>
                                <p:cTn id="35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7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2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500"/>
                            </p:stCondLst>
                            <p:childTnLst>
                              <p:par>
                                <p:cTn id="4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000"/>
                            </p:stCondLst>
                            <p:childTnLst>
                              <p:par>
                                <p:cTn id="49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5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7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3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5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2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6" fill="hold">
                      <p:stCondLst>
                        <p:cond delay="indefinite"/>
                      </p:stCondLst>
                      <p:childTnLst>
                        <p:par>
                          <p:cTn id="637" fill="hold">
                            <p:stCondLst>
                              <p:cond delay="0"/>
                            </p:stCondLst>
                            <p:childTnLst>
                              <p:par>
                                <p:cTn id="63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4" fill="hold">
                      <p:stCondLst>
                        <p:cond delay="indefinite"/>
                      </p:stCondLst>
                      <p:childTnLst>
                        <p:par>
                          <p:cTn id="695" fill="hold">
                            <p:stCondLst>
                              <p:cond delay="0"/>
                            </p:stCondLst>
                            <p:childTnLst>
                              <p:par>
                                <p:cTn id="6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6" fill="hold">
                      <p:stCondLst>
                        <p:cond delay="indefinite"/>
                      </p:stCondLst>
                      <p:childTnLst>
                        <p:par>
                          <p:cTn id="707" fill="hold">
                            <p:stCondLst>
                              <p:cond delay="0"/>
                            </p:stCondLst>
                            <p:childTnLst>
                              <p:par>
                                <p:cTn id="70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3" fill="hold">
                      <p:stCondLst>
                        <p:cond delay="indefinite"/>
                      </p:stCondLst>
                      <p:childTnLst>
                        <p:par>
                          <p:cTn id="714" fill="hold">
                            <p:stCondLst>
                              <p:cond delay="0"/>
                            </p:stCondLst>
                            <p:childTnLst>
                              <p:par>
                                <p:cTn id="7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4" fill="hold">
                      <p:stCondLst>
                        <p:cond delay="indefinite"/>
                      </p:stCondLst>
                      <p:childTnLst>
                        <p:par>
                          <p:cTn id="735" fill="hold">
                            <p:stCondLst>
                              <p:cond delay="0"/>
                            </p:stCondLst>
                            <p:childTnLst>
                              <p:par>
                                <p:cTn id="7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8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0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1" fill="hold">
                      <p:stCondLst>
                        <p:cond delay="indefinite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5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6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7" dur="7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750"/>
                            </p:stCondLst>
                            <p:childTnLst>
                              <p:par>
                                <p:cTn id="7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2" fill="hold">
                      <p:stCondLst>
                        <p:cond delay="indefinite"/>
                      </p:stCondLst>
                      <p:childTnLst>
                        <p:par>
                          <p:cTn id="753" fill="hold">
                            <p:stCondLst>
                              <p:cond delay="0"/>
                            </p:stCondLst>
                            <p:childTnLst>
                              <p:par>
                                <p:cTn id="7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7" fill="hold">
                      <p:stCondLst>
                        <p:cond delay="indefinite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2" fill="hold">
                      <p:stCondLst>
                        <p:cond delay="indefinite"/>
                      </p:stCondLst>
                      <p:childTnLst>
                        <p:par>
                          <p:cTn id="763" fill="hold">
                            <p:stCondLst>
                              <p:cond delay="0"/>
                            </p:stCondLst>
                            <p:childTnLst>
                              <p:par>
                                <p:cTn id="7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9" fill="hold">
                      <p:stCondLst>
                        <p:cond delay="indefinite"/>
                      </p:stCondLst>
                      <p:childTnLst>
                        <p:par>
                          <p:cTn id="770" fill="hold">
                            <p:stCondLst>
                              <p:cond delay="0"/>
                            </p:stCondLst>
                            <p:childTnLst>
                              <p:par>
                                <p:cTn id="77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6" fill="hold">
                      <p:stCondLst>
                        <p:cond delay="indefinite"/>
                      </p:stCondLst>
                      <p:childTnLst>
                        <p:par>
                          <p:cTn id="777" fill="hold">
                            <p:stCondLst>
                              <p:cond delay="0"/>
                            </p:stCondLst>
                            <p:childTnLst>
                              <p:par>
                                <p:cTn id="77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2" fill="hold">
                      <p:stCondLst>
                        <p:cond delay="indefinite"/>
                      </p:stCondLst>
                      <p:childTnLst>
                        <p:par>
                          <p:cTn id="803" fill="hold">
                            <p:stCondLst>
                              <p:cond delay="0"/>
                            </p:stCondLst>
                            <p:childTnLst>
                              <p:par>
                                <p:cTn id="80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6" fill="hold">
                      <p:stCondLst>
                        <p:cond delay="indefinite"/>
                      </p:stCondLst>
                      <p:childTnLst>
                        <p:par>
                          <p:cTn id="827" fill="hold">
                            <p:stCondLst>
                              <p:cond delay="0"/>
                            </p:stCondLst>
                            <p:childTnLst>
                              <p:par>
                                <p:cTn id="8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0" fill="hold">
                      <p:stCondLst>
                        <p:cond delay="indefinite"/>
                      </p:stCondLst>
                      <p:childTnLst>
                        <p:par>
                          <p:cTn id="841" fill="hold">
                            <p:stCondLst>
                              <p:cond delay="0"/>
                            </p:stCondLst>
                            <p:childTnLst>
                              <p:par>
                                <p:cTn id="84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4" fill="hold">
                      <p:stCondLst>
                        <p:cond delay="indefinite"/>
                      </p:stCondLst>
                      <p:childTnLst>
                        <p:par>
                          <p:cTn id="855" fill="hold">
                            <p:stCondLst>
                              <p:cond delay="0"/>
                            </p:stCondLst>
                            <p:childTnLst>
                              <p:par>
                                <p:cTn id="85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1" fill="hold">
                      <p:stCondLst>
                        <p:cond delay="indefinite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8" fill="hold">
                      <p:stCondLst>
                        <p:cond delay="indefinite"/>
                      </p:stCondLst>
                      <p:childTnLst>
                        <p:par>
                          <p:cTn id="869" fill="hold">
                            <p:stCondLst>
                              <p:cond delay="0"/>
                            </p:stCondLst>
                            <p:childTnLst>
                              <p:par>
                                <p:cTn id="87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5" fill="hold">
                      <p:stCondLst>
                        <p:cond delay="indefinite"/>
                      </p:stCondLst>
                      <p:childTnLst>
                        <p:par>
                          <p:cTn id="876" fill="hold">
                            <p:stCondLst>
                              <p:cond delay="0"/>
                            </p:stCondLst>
                            <p:childTnLst>
                              <p:par>
                                <p:cTn id="8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2" fill="hold">
                      <p:stCondLst>
                        <p:cond delay="indefinite"/>
                      </p:stCondLst>
                      <p:childTnLst>
                        <p:par>
                          <p:cTn id="883" fill="hold">
                            <p:stCondLst>
                              <p:cond delay="0"/>
                            </p:stCondLst>
                            <p:childTnLst>
                              <p:par>
                                <p:cTn id="88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9" fill="hold">
                      <p:stCondLst>
                        <p:cond delay="indefinite"/>
                      </p:stCondLst>
                      <p:childTnLst>
                        <p:par>
                          <p:cTn id="890" fill="hold">
                            <p:stCondLst>
                              <p:cond delay="0"/>
                            </p:stCondLst>
                            <p:childTnLst>
                              <p:par>
                                <p:cTn id="89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6" fill="hold">
                      <p:stCondLst>
                        <p:cond delay="indefinite"/>
                      </p:stCondLst>
                      <p:childTnLst>
                        <p:par>
                          <p:cTn id="897" fill="hold">
                            <p:stCondLst>
                              <p:cond delay="0"/>
                            </p:stCondLst>
                            <p:childTnLst>
                              <p:par>
                                <p:cTn id="8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1" fill="hold">
                      <p:stCondLst>
                        <p:cond delay="indefinite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6" fill="hold">
                      <p:stCondLst>
                        <p:cond delay="indefinite"/>
                      </p:stCondLst>
                      <p:childTnLst>
                        <p:par>
                          <p:cTn id="907" fill="hold">
                            <p:stCondLst>
                              <p:cond delay="0"/>
                            </p:stCondLst>
                            <p:childTnLst>
                              <p:par>
                                <p:cTn id="90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1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3" fill="hold">
                      <p:stCondLst>
                        <p:cond delay="indefinite"/>
                      </p:stCondLst>
                      <p:childTnLst>
                        <p:par>
                          <p:cTn id="914" fill="hold">
                            <p:stCondLst>
                              <p:cond delay="0"/>
                            </p:stCondLst>
                            <p:childTnLst>
                              <p:par>
                                <p:cTn id="9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0" fill="hold">
                      <p:stCondLst>
                        <p:cond delay="indefinite"/>
                      </p:stCondLst>
                      <p:childTnLst>
                        <p:par>
                          <p:cTn id="921" fill="hold">
                            <p:stCondLst>
                              <p:cond delay="0"/>
                            </p:stCondLst>
                            <p:childTnLst>
                              <p:par>
                                <p:cTn id="9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5" fill="hold">
                      <p:stCondLst>
                        <p:cond delay="indefinite"/>
                      </p:stCondLst>
                      <p:childTnLst>
                        <p:par>
                          <p:cTn id="926" fill="hold">
                            <p:stCondLst>
                              <p:cond delay="0"/>
                            </p:stCondLst>
                            <p:childTnLst>
                              <p:par>
                                <p:cTn id="9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92" grpId="0" animBg="1"/>
      <p:bldP spid="94" grpId="0"/>
      <p:bldP spid="95" grpId="0" animBg="1"/>
      <p:bldP spid="95" grpId="1" animBg="1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31" grpId="0" animBg="1"/>
      <p:bldP spid="132" grpId="0"/>
      <p:bldP spid="133" grpId="0"/>
      <p:bldP spid="134" grpId="0"/>
      <p:bldP spid="135" grpId="0"/>
      <p:bldP spid="136" grpId="0"/>
      <p:bldP spid="137" grpId="0" animBg="1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50" grpId="0"/>
      <p:bldP spid="151" grpId="0"/>
      <p:bldP spid="152" grpId="0"/>
      <p:bldP spid="154" grpId="0"/>
      <p:bldP spid="155" grpId="0"/>
      <p:bldP spid="156" grpId="0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59" grpId="2" animBg="1"/>
      <p:bldP spid="159" grpId="3" animBg="1"/>
      <p:bldP spid="160" grpId="0"/>
      <p:bldP spid="161" grpId="0"/>
      <p:bldP spid="162" grpId="0"/>
      <p:bldP spid="163" grpId="0" animBg="1"/>
      <p:bldP spid="163" grpId="1" animBg="1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4" grpId="0" animBg="1"/>
      <p:bldP spid="185" grpId="0" animBg="1"/>
      <p:bldP spid="186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7" grpId="0"/>
      <p:bldP spid="198" grpId="0"/>
      <p:bldP spid="199" grpId="0"/>
      <p:bldP spid="201" grpId="0" animBg="1"/>
      <p:bldP spid="202" grpId="0" animBg="1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2" grpId="1"/>
      <p:bldP spid="223" grpId="0"/>
      <p:bldP spid="224" grpId="0" animBg="1"/>
      <p:bldP spid="224" grpId="1" animBg="1"/>
      <p:bldP spid="225" grpId="0" animBg="1"/>
      <p:bldP spid="225" grpId="1" animBg="1"/>
      <p:bldP spid="2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Module_24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328" y="-492656"/>
            <a:ext cx="332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X_CBSE_2017-18_Mod-20</a:t>
            </a:r>
          </a:p>
        </p:txBody>
      </p:sp>
    </p:spTree>
    <p:extLst>
      <p:ext uri="{BB962C8B-B14F-4D97-AF65-F5344CB8AC3E}">
        <p14:creationId xmlns:p14="http://schemas.microsoft.com/office/powerpoint/2010/main" val="42303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Box 268"/>
          <p:cNvSpPr txBox="1"/>
          <p:nvPr/>
        </p:nvSpPr>
        <p:spPr>
          <a:xfrm>
            <a:off x="242192" y="234578"/>
            <a:ext cx="8597008" cy="584234"/>
          </a:xfrm>
          <a:prstGeom prst="rect">
            <a:avLst/>
          </a:prstGeom>
          <a:gradFill rotWithShape="1">
            <a:gsLst>
              <a:gs pos="0">
                <a:srgbClr val="A8CDD7">
                  <a:tint val="70000"/>
                  <a:satMod val="180000"/>
                </a:srgbClr>
              </a:gs>
              <a:gs pos="62000">
                <a:srgbClr val="A8CDD7">
                  <a:tint val="30000"/>
                  <a:satMod val="180000"/>
                </a:srgbClr>
              </a:gs>
              <a:gs pos="100000">
                <a:srgbClr val="A8CDD7">
                  <a:tint val="22000"/>
                  <a:satMod val="180000"/>
                </a:srgbClr>
              </a:gs>
            </a:gsLst>
            <a:lin ang="16200000" scaled="0"/>
          </a:gradFill>
          <a:ln w="9525" cap="flat" cmpd="sng" algn="ctr">
            <a:solidFill>
              <a:srgbClr val="A8CDD7">
                <a:shade val="8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cs typeface="Calibri" pitchFamily="34" charset="0"/>
              </a:rPr>
              <a:t>14.3(4) The lengths of 40 leaves of plant are measured correct to the nearest millimeter, and the data obtained is represented in the following table </a:t>
            </a:r>
            <a:endParaRPr lang="en-US" sz="1600" b="1" i="1" kern="0" baseline="-25000" dirty="0">
              <a:solidFill>
                <a:sysClr val="windowText" lastClr="000000"/>
              </a:solidFill>
              <a:latin typeface="Book Antiqua" pitchFamily="18" charset="0"/>
              <a:cs typeface="Calibri" pitchFamily="34" charset="0"/>
            </a:endParaRPr>
          </a:p>
        </p:txBody>
      </p:sp>
      <p:graphicFrame>
        <p:nvGraphicFramePr>
          <p:cNvPr id="274" name="Table 2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16712"/>
              </p:ext>
            </p:extLst>
          </p:nvPr>
        </p:nvGraphicFramePr>
        <p:xfrm>
          <a:off x="381000" y="1074380"/>
          <a:ext cx="3049646" cy="2339184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1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9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  <a:latin typeface="Rockwell" pitchFamily="18" charset="0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4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4" name="TextBox 283"/>
          <p:cNvSpPr txBox="1"/>
          <p:nvPr/>
        </p:nvSpPr>
        <p:spPr>
          <a:xfrm>
            <a:off x="517287" y="1765684"/>
            <a:ext cx="9252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127 - 135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504463" y="2033894"/>
            <a:ext cx="95090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136 – 144</a:t>
            </a:r>
          </a:p>
        </p:txBody>
      </p:sp>
      <p:sp>
        <p:nvSpPr>
          <p:cNvPr id="286" name="TextBox 285"/>
          <p:cNvSpPr txBox="1"/>
          <p:nvPr/>
        </p:nvSpPr>
        <p:spPr>
          <a:xfrm>
            <a:off x="504464" y="2303380"/>
            <a:ext cx="950901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145 – 153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517283" y="2580935"/>
            <a:ext cx="9252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154 - 162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2209801" y="1465836"/>
            <a:ext cx="589719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2249186" y="1751087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237959" y="2027090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9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2237959" y="2302190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12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384386" y="2579726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ysClr val="windowText" lastClr="000000"/>
                </a:solidFill>
                <a:cs typeface="Calibri" pitchFamily="34" charset="0"/>
              </a:rPr>
              <a:t>5</a:t>
            </a:r>
            <a:endParaRPr lang="en-US" sz="1600" kern="0" baseline="-25000" dirty="0">
              <a:solidFill>
                <a:sysClr val="windowText" lastClr="000000"/>
              </a:solidFill>
              <a:cs typeface="Calibri" pitchFamily="34" charset="0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524834" y="1474882"/>
            <a:ext cx="9252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118 - 126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517285" y="2854548"/>
            <a:ext cx="9252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163 - 171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17287" y="3123148"/>
            <a:ext cx="925254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172 - 180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2246425" y="2858274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2254891" y="3066802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359" name="TextBox 358"/>
          <p:cNvSpPr txBox="1"/>
          <p:nvPr/>
        </p:nvSpPr>
        <p:spPr>
          <a:xfrm>
            <a:off x="353851" y="1159742"/>
            <a:ext cx="1487908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Length (in mm )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1727744" y="1159742"/>
            <a:ext cx="164179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Number of leaves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351050" y="3510524"/>
            <a:ext cx="4101208" cy="338241"/>
          </a:xfrm>
          <a:prstGeom prst="rect">
            <a:avLst/>
          </a:prstGeom>
          <a:gradFill rotWithShape="1">
            <a:gsLst>
              <a:gs pos="0">
                <a:srgbClr val="A8CDD7">
                  <a:tint val="70000"/>
                  <a:satMod val="180000"/>
                </a:srgbClr>
              </a:gs>
              <a:gs pos="62000">
                <a:srgbClr val="A8CDD7">
                  <a:tint val="30000"/>
                  <a:satMod val="180000"/>
                </a:srgbClr>
              </a:gs>
              <a:gs pos="100000">
                <a:srgbClr val="A8CDD7">
                  <a:tint val="22000"/>
                  <a:satMod val="180000"/>
                </a:srgbClr>
              </a:gs>
            </a:gsLst>
            <a:lin ang="16200000" scaled="0"/>
          </a:gradFill>
          <a:ln w="9525" cap="flat" cmpd="sng" algn="ctr">
            <a:solidFill>
              <a:srgbClr val="A8CDD7">
                <a:shade val="8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cs typeface="Calibri" pitchFamily="34" charset="0"/>
              </a:rPr>
              <a:t>Find the median length of the leaves.</a:t>
            </a:r>
            <a:endParaRPr lang="en-US" sz="1600" b="1" i="1" kern="0" baseline="-25000" dirty="0">
              <a:solidFill>
                <a:sysClr val="windowText" lastClr="000000"/>
              </a:solidFill>
              <a:latin typeface="Book Antiqua" pitchFamily="18" charset="0"/>
              <a:cs typeface="Calibri" pitchFamily="34" charset="0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3430646" y="1078007"/>
            <a:ext cx="5408554" cy="1323439"/>
          </a:xfrm>
          <a:prstGeom prst="rect">
            <a:avLst/>
          </a:prstGeom>
          <a:gradFill rotWithShape="1">
            <a:gsLst>
              <a:gs pos="0">
                <a:srgbClr val="A8CDD7">
                  <a:tint val="70000"/>
                  <a:satMod val="180000"/>
                </a:srgbClr>
              </a:gs>
              <a:gs pos="62000">
                <a:srgbClr val="A8CDD7">
                  <a:tint val="30000"/>
                  <a:satMod val="180000"/>
                </a:srgbClr>
              </a:gs>
              <a:gs pos="100000">
                <a:srgbClr val="A8CDD7">
                  <a:tint val="22000"/>
                  <a:satMod val="180000"/>
                </a:srgbClr>
              </a:gs>
            </a:gsLst>
            <a:lin ang="16200000" scaled="0"/>
          </a:gradFill>
          <a:ln w="9525" cap="flat" cmpd="sng" algn="ctr">
            <a:solidFill>
              <a:srgbClr val="A8CDD7">
                <a:shade val="8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cs typeface="Calibri" pitchFamily="34" charset="0"/>
              </a:rPr>
              <a:t>(Hint: The data needs to be converted to continuous classes for finding the median , since the formula assumes continuous classes . The classes then change to 117.5 – 126.5,126.5 – 135.5,……..171.5 – 180.5.) </a:t>
            </a:r>
            <a:endParaRPr lang="en-US" sz="1600" b="1" i="1" kern="0" baseline="-25000" dirty="0">
              <a:solidFill>
                <a:sysClr val="windowText" lastClr="000000"/>
              </a:solidFill>
              <a:latin typeface="Book Antiqua" pitchFamily="18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574" y="4024209"/>
            <a:ext cx="529312" cy="338241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ysClr val="windowText" lastClr="000000"/>
                </a:solidFill>
                <a:cs typeface="Calibri" pitchFamily="34" charset="0"/>
              </a:rPr>
              <a:t>Sol:</a:t>
            </a:r>
          </a:p>
        </p:txBody>
      </p:sp>
      <p:sp>
        <p:nvSpPr>
          <p:cNvPr id="25" name="Cloud 24"/>
          <p:cNvSpPr/>
          <p:nvPr/>
        </p:nvSpPr>
        <p:spPr bwMode="auto">
          <a:xfrm rot="10800000" flipH="1" flipV="1">
            <a:off x="1102168" y="3872039"/>
            <a:ext cx="3272420" cy="98082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0" dirty="0">
                <a:solidFill>
                  <a:prstClr val="white"/>
                </a:solidFill>
                <a:latin typeface="Comic Sans MS" pitchFamily="66" charset="0"/>
              </a:rPr>
              <a:t>What do we need to find ?</a:t>
            </a:r>
          </a:p>
        </p:txBody>
      </p:sp>
      <p:sp>
        <p:nvSpPr>
          <p:cNvPr id="2" name="Rectangle 1"/>
          <p:cNvSpPr/>
          <p:nvPr/>
        </p:nvSpPr>
        <p:spPr>
          <a:xfrm>
            <a:off x="354676" y="3511997"/>
            <a:ext cx="3908442" cy="3382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rgbClr val="C00000"/>
                </a:solidFill>
                <a:cs typeface="Calibri" pitchFamily="34" charset="0"/>
              </a:rPr>
              <a:t>Find the median length of the leaves.</a:t>
            </a:r>
            <a:endParaRPr lang="en-US" sz="1600" b="1" i="1" kern="0" baseline="-25000" dirty="0">
              <a:solidFill>
                <a:srgbClr val="C00000"/>
              </a:solidFill>
              <a:latin typeface="Book Antiqua" pitchFamily="18" charset="0"/>
              <a:cs typeface="Calibri" pitchFamily="34" charset="0"/>
            </a:endParaRPr>
          </a:p>
        </p:txBody>
      </p:sp>
      <p:sp>
        <p:nvSpPr>
          <p:cNvPr id="28" name="Cloud 27"/>
          <p:cNvSpPr/>
          <p:nvPr/>
        </p:nvSpPr>
        <p:spPr bwMode="auto">
          <a:xfrm rot="10800000" flipH="1" flipV="1">
            <a:off x="1135149" y="3872039"/>
            <a:ext cx="3272420" cy="98082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80279" y="4014661"/>
            <a:ext cx="314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Let us change the data in continuous form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30684" y="4257304"/>
            <a:ext cx="655949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NO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20020" y="4203703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 Is it a continuous class 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8600" y="209550"/>
            <a:ext cx="8686800" cy="4800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338" y="-452586"/>
            <a:ext cx="1778245" cy="307777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14.3 – Q.4</a:t>
            </a:r>
            <a:endParaRPr lang="en-US" sz="14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0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  <p:bldP spid="284" grpId="0"/>
      <p:bldP spid="285" grpId="0"/>
      <p:bldP spid="286" grpId="0"/>
      <p:bldP spid="287" grpId="0"/>
      <p:bldP spid="291" grpId="0"/>
      <p:bldP spid="292" grpId="0"/>
      <p:bldP spid="293" grpId="0"/>
      <p:bldP spid="294" grpId="0"/>
      <p:bldP spid="295" grpId="0"/>
      <p:bldP spid="309" grpId="0"/>
      <p:bldP spid="344" grpId="0"/>
      <p:bldP spid="345" grpId="0"/>
      <p:bldP spid="346" grpId="0"/>
      <p:bldP spid="347" grpId="0"/>
      <p:bldP spid="359" grpId="0"/>
      <p:bldP spid="360" grpId="0"/>
      <p:bldP spid="361" grpId="0" animBg="1"/>
      <p:bldP spid="362" grpId="0" animBg="1"/>
      <p:bldP spid="24" grpId="0" animBg="1"/>
      <p:bldP spid="25" grpId="0" animBg="1"/>
      <p:bldP spid="25" grpId="1" animBg="1"/>
      <p:bldP spid="25" grpId="2" build="allAtOnce" animBg="1"/>
      <p:bldP spid="2" grpId="0"/>
      <p:bldP spid="2" grpId="1"/>
      <p:bldP spid="28" grpId="0" animBg="1"/>
      <p:bldP spid="28" grpId="1" animBg="1"/>
      <p:bldP spid="29" grpId="0"/>
      <p:bldP spid="29" grpId="1"/>
      <p:bldP spid="31" grpId="0"/>
      <p:bldP spid="31" grpId="1"/>
      <p:bldP spid="32" grpId="0"/>
      <p:bldP spid="32" grpId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/>
          <p:cNvSpPr/>
          <p:nvPr/>
        </p:nvSpPr>
        <p:spPr>
          <a:xfrm>
            <a:off x="6144174" y="4587241"/>
            <a:ext cx="2337870" cy="378717"/>
          </a:xfrm>
          <a:prstGeom prst="rect">
            <a:avLst/>
          </a:prstGeom>
          <a:gradFill flip="none" rotWithShape="1">
            <a:gsLst>
              <a:gs pos="0">
                <a:srgbClr val="4F81BD">
                  <a:tint val="66000"/>
                  <a:satMod val="160000"/>
                </a:srgbClr>
              </a:gs>
              <a:gs pos="50000">
                <a:srgbClr val="4F81BD">
                  <a:tint val="44500"/>
                  <a:satMod val="160000"/>
                </a:srgbClr>
              </a:gs>
              <a:gs pos="100000">
                <a:srgbClr val="4F81BD">
                  <a:tint val="23500"/>
                  <a:satMod val="160000"/>
                </a:srgbClr>
              </a:gs>
            </a:gsLst>
            <a:lin ang="16200000" scaled="1"/>
            <a:tileRect/>
          </a:gradFill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latin typeface="Calibri"/>
            </a:endParaRPr>
          </a:p>
          <a:p>
            <a:pPr algn="ctr">
              <a:defRPr/>
            </a:pPr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6470"/>
              </p:ext>
            </p:extLst>
          </p:nvPr>
        </p:nvGraphicFramePr>
        <p:xfrm>
          <a:off x="990600" y="429561"/>
          <a:ext cx="4267200" cy="2617057"/>
        </p:xfrm>
        <a:graphic>
          <a:graphicData uri="http://schemas.openxmlformats.org/drawingml/2006/table">
            <a:tbl>
              <a:tblPr firstRow="1" la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93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tx1"/>
                        </a:solidFill>
                        <a:latin typeface="Rockwell" pitchFamily="18" charset="0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4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873"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8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Rockwell"/>
                        </a:defRPr>
                      </a:lvl9pPr>
                    </a:lstStyle>
                    <a:p>
                      <a:pPr algn="ctr"/>
                      <a:endParaRPr lang="en-US" sz="12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T="34258" marB="34258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B7B7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3" name="Rounded Rectangle 42"/>
          <p:cNvSpPr/>
          <p:nvPr/>
        </p:nvSpPr>
        <p:spPr>
          <a:xfrm>
            <a:off x="1002420" y="1666802"/>
            <a:ext cx="1269065" cy="254024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3727360" y="1380466"/>
            <a:ext cx="1522745" cy="276660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4877" y="1120865"/>
            <a:ext cx="125226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126.5 – 135.5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64877" y="1389074"/>
            <a:ext cx="125226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135.5 – 144.5</a:t>
            </a:r>
          </a:p>
        </p:txBody>
      </p:sp>
      <p:sp>
        <p:nvSpPr>
          <p:cNvPr id="162" name="Rounded Rectangle 161"/>
          <p:cNvSpPr/>
          <p:nvPr/>
        </p:nvSpPr>
        <p:spPr>
          <a:xfrm>
            <a:off x="2287678" y="1659565"/>
            <a:ext cx="1440523" cy="276660"/>
          </a:xfrm>
          <a:prstGeom prst="roundRect">
            <a:avLst/>
          </a:prstGeom>
          <a:solidFill>
            <a:srgbClr val="008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4878" y="1658561"/>
            <a:ext cx="125226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144.5 – 153.5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4872" y="1936116"/>
            <a:ext cx="125226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153.5 – 162.5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13050" y="815409"/>
            <a:ext cx="589719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52436" y="1110177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41209" y="1376663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41209" y="1651763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74936" y="1929299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ysClr val="windowText" lastClr="000000"/>
                </a:solidFill>
                <a:cs typeface="Calibri" pitchFamily="34" charset="0"/>
              </a:rPr>
              <a:t>5</a:t>
            </a:r>
            <a:endParaRPr lang="en-US" sz="1600" kern="0" baseline="-25000" dirty="0">
              <a:solidFill>
                <a:sysClr val="windowText" lastClr="000000"/>
              </a:solidFill>
              <a:cs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72424" y="830063"/>
            <a:ext cx="125226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117.5 – 126.5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64875" y="2209728"/>
            <a:ext cx="125226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162.5 – 171.5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64877" y="2478329"/>
            <a:ext cx="125226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kern="0" dirty="0">
                <a:solidFill>
                  <a:sysClr val="windowText" lastClr="000000"/>
                </a:solidFill>
              </a:rPr>
              <a:t>171.5 – 180.5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49336" y="2208757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45441" y="2475063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69811" y="526167"/>
            <a:ext cx="67518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 kern="0" dirty="0">
                <a:solidFill>
                  <a:sysClr val="windowText" lastClr="000000"/>
                </a:solidFill>
              </a:rPr>
              <a:t>Class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91366" y="526167"/>
            <a:ext cx="333746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 </a:t>
            </a:r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</a:t>
            </a:r>
            <a:r>
              <a:rPr lang="en-US" sz="1400" b="1" dirty="0">
                <a:solidFill>
                  <a:prstClr val="black"/>
                </a:solidFill>
                <a:sym typeface="Symbol"/>
              </a:rPr>
              <a:t> 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33362" y="526167"/>
            <a:ext cx="607859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c. 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cs typeface="Calibri" pitchFamily="34" charset="0"/>
              </a:rPr>
              <a:t>f.</a:t>
            </a:r>
            <a:r>
              <a:rPr lang="en-US" sz="1400" b="1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 </a:t>
            </a:r>
            <a:endParaRPr lang="en-US" sz="1400" i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43324" y="815409"/>
            <a:ext cx="589719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284182" y="1110177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8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84182" y="1376663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17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284182" y="1651763"/>
            <a:ext cx="533400" cy="338241"/>
          </a:xfrm>
          <a:prstGeom prst="rect">
            <a:avLst/>
          </a:prstGeom>
          <a:noFill/>
          <a:ln>
            <a:noFill/>
            <a:prstDash val="sysDash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29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34982" y="1929299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ysClr val="windowText" lastClr="000000"/>
                </a:solidFill>
                <a:cs typeface="Calibri" pitchFamily="34" charset="0"/>
              </a:rPr>
              <a:t>34</a:t>
            </a:r>
            <a:endParaRPr lang="en-US" sz="1600" kern="0" baseline="-25000" dirty="0">
              <a:solidFill>
                <a:sysClr val="windowText" lastClr="000000"/>
              </a:solidFill>
              <a:cs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65132" y="2208757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38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65132" y="2475063"/>
            <a:ext cx="533400" cy="3382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40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851401" y="1383456"/>
            <a:ext cx="526619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c. </a:t>
            </a:r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f.</a:t>
            </a:r>
            <a:r>
              <a:rPr lang="en-US" sz="1400" b="1" dirty="0">
                <a:solidFill>
                  <a:prstClr val="black"/>
                </a:solidFill>
                <a:sym typeface="Symbol"/>
              </a:rPr>
              <a:t> 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476254" y="1644660"/>
            <a:ext cx="333746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 </a:t>
            </a:r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</a:t>
            </a:r>
            <a:r>
              <a:rPr lang="en-US" sz="1400" b="1" dirty="0">
                <a:solidFill>
                  <a:prstClr val="black"/>
                </a:solidFill>
                <a:sym typeface="Symbol"/>
              </a:rPr>
              <a:t> 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25461" y="1625435"/>
            <a:ext cx="412292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sym typeface="Symbol"/>
              </a:rPr>
              <a:t>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22800" y="1347333"/>
            <a:ext cx="412292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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45505" y="3190911"/>
            <a:ext cx="75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Here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76400" y="3092709"/>
            <a:ext cx="306078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n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1733848" y="3409082"/>
            <a:ext cx="193896" cy="119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1677856" y="3366002"/>
            <a:ext cx="29527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2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05711" y="3236950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198897" y="3103924"/>
            <a:ext cx="620503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40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2261107" y="3416220"/>
            <a:ext cx="193896" cy="119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2200353" y="3377217"/>
            <a:ext cx="29527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2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39111" y="3246032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604109" y="3251107"/>
            <a:ext cx="40588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20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09672" y="3250076"/>
            <a:ext cx="334899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Which lies in class 144.5 – 153.5.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98688" y="3526455"/>
            <a:ext cx="383438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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08339" y="3555584"/>
            <a:ext cx="2853666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Median class is 144.5 -153.5.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66014" y="3812540"/>
            <a:ext cx="248786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l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278570" y="3854946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408722" y="3840588"/>
            <a:ext cx="797013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144.5 ,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111066" y="3830973"/>
            <a:ext cx="32733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h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362911" y="3869437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81183" y="3851004"/>
            <a:ext cx="40588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9 ,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873066" y="3833813"/>
            <a:ext cx="26321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f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020636" y="3879053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174753" y="3869437"/>
            <a:ext cx="51648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12 ,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546787" y="3840589"/>
            <a:ext cx="511679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c.f.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896536" y="3879053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099563" y="3879053"/>
            <a:ext cx="40588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17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14401" y="4428176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prstClr val="black"/>
                </a:solidFill>
                <a:sym typeface="Symbol"/>
              </a:rPr>
              <a:t>Median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705792" y="4443550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2541799" y="4633467"/>
            <a:ext cx="822960" cy="11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Left Bracket 96"/>
          <p:cNvSpPr/>
          <p:nvPr/>
        </p:nvSpPr>
        <p:spPr>
          <a:xfrm>
            <a:off x="2426071" y="4222804"/>
            <a:ext cx="157298" cy="777477"/>
          </a:xfrm>
          <a:prstGeom prst="leftBracket">
            <a:avLst>
              <a:gd name="adj" fmla="val 4985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8" name="Left Bracket 97"/>
          <p:cNvSpPr/>
          <p:nvPr/>
        </p:nvSpPr>
        <p:spPr>
          <a:xfrm flipH="1">
            <a:off x="3303799" y="4222804"/>
            <a:ext cx="126903" cy="777477"/>
          </a:xfrm>
          <a:prstGeom prst="leftBracket">
            <a:avLst>
              <a:gd name="adj" fmla="val 4985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40597" y="4072258"/>
            <a:ext cx="306078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n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2602807" y="4390047"/>
            <a:ext cx="193896" cy="119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01" name="TextBox 100"/>
          <p:cNvSpPr txBox="1"/>
          <p:nvPr/>
        </p:nvSpPr>
        <p:spPr>
          <a:xfrm>
            <a:off x="2542053" y="4345551"/>
            <a:ext cx="29527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2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796141" y="4200410"/>
            <a:ext cx="25680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-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978582" y="4240776"/>
            <a:ext cx="526619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c. </a:t>
            </a:r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f.</a:t>
            </a:r>
            <a:r>
              <a:rPr lang="en-US" sz="1400" b="1" dirty="0">
                <a:solidFill>
                  <a:prstClr val="black"/>
                </a:solidFill>
                <a:sym typeface="Symbol"/>
              </a:rPr>
              <a:t> 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752825" y="4660687"/>
            <a:ext cx="333746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 </a:t>
            </a:r>
            <a:r>
              <a:rPr lang="en-US" sz="1400" b="1" i="1" dirty="0">
                <a:solidFill>
                  <a:prstClr val="black"/>
                </a:solidFill>
                <a:latin typeface="Book Antiqua" pitchFamily="18" charset="0"/>
                <a:cs typeface="Calibri" pitchFamily="34" charset="0"/>
              </a:rPr>
              <a:t>f</a:t>
            </a:r>
            <a:r>
              <a:rPr lang="en-US" sz="1400" b="1" dirty="0">
                <a:solidFill>
                  <a:prstClr val="black"/>
                </a:solidFill>
                <a:sym typeface="Symbol"/>
              </a:rPr>
              <a:t> </a:t>
            </a:r>
            <a:endParaRPr lang="en-US" sz="1400" kern="0" dirty="0">
              <a:solidFill>
                <a:prstClr val="black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374254" y="4435164"/>
            <a:ext cx="31130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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597415" y="4448642"/>
            <a:ext cx="32733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h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6019800" y="1960584"/>
            <a:ext cx="0" cy="30200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6253929" y="2251049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65597" y="2267968"/>
            <a:ext cx="686406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144.5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055292" y="2284886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+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7505115" y="2439192"/>
            <a:ext cx="822960" cy="11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Left Bracket 112"/>
          <p:cNvSpPr/>
          <p:nvPr/>
        </p:nvSpPr>
        <p:spPr>
          <a:xfrm>
            <a:off x="7389387" y="2022661"/>
            <a:ext cx="157298" cy="777477"/>
          </a:xfrm>
          <a:prstGeom prst="leftBracket">
            <a:avLst>
              <a:gd name="adj" fmla="val 4985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14" name="Left Bracket 113"/>
          <p:cNvSpPr/>
          <p:nvPr/>
        </p:nvSpPr>
        <p:spPr>
          <a:xfrm flipH="1">
            <a:off x="8267116" y="2022661"/>
            <a:ext cx="126903" cy="777477"/>
          </a:xfrm>
          <a:prstGeom prst="leftBracket">
            <a:avLst>
              <a:gd name="adj" fmla="val 4985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437636" y="2133586"/>
            <a:ext cx="40588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20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759323" y="2134337"/>
            <a:ext cx="25680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-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940128" y="2146292"/>
            <a:ext cx="40588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17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700104" y="2405133"/>
            <a:ext cx="405881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12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8392316" y="2266148"/>
            <a:ext cx="31130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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591848" y="2310420"/>
            <a:ext cx="29527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9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253929" y="3070933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465597" y="3054015"/>
            <a:ext cx="686406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144.5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055292" y="3054018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+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429226" y="2927022"/>
            <a:ext cx="306078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3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7491436" y="3245774"/>
            <a:ext cx="193896" cy="119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7368259" y="3216074"/>
            <a:ext cx="40588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12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158552" y="4290596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370220" y="4273678"/>
            <a:ext cx="686406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144.5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959915" y="4280980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+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153156" y="4285855"/>
            <a:ext cx="575800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2.25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929952" y="4590065"/>
            <a:ext cx="383438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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6129256" y="4640818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solidFill>
                  <a:prstClr val="black"/>
                </a:solidFill>
                <a:sym typeface="Symbol"/>
              </a:rPr>
              <a:t>Median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054909" y="4655106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250484" y="4655106"/>
            <a:ext cx="825868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prstClr val="black"/>
                </a:solidFill>
                <a:sym typeface="Symbol"/>
              </a:rPr>
              <a:t>146.75</a:t>
            </a:r>
            <a:endParaRPr lang="en-US" sz="1600" b="1" kern="0" dirty="0">
              <a:solidFill>
                <a:prstClr val="black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912883" y="463973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sym typeface="Symbol"/>
              </a:rPr>
              <a:t>mm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3" name="Flowchart: Connector 2"/>
          <p:cNvSpPr/>
          <p:nvPr/>
        </p:nvSpPr>
        <p:spPr>
          <a:xfrm>
            <a:off x="4393859" y="1658751"/>
            <a:ext cx="299132" cy="271686"/>
          </a:xfrm>
          <a:prstGeom prst="flowChartConnector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85927" y="1010139"/>
            <a:ext cx="128016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3167063" y="1076916"/>
            <a:ext cx="1257300" cy="17604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V="1">
            <a:off x="3171826" y="1559866"/>
            <a:ext cx="1280165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3211155" y="1864375"/>
            <a:ext cx="1211036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3181350" y="2199826"/>
            <a:ext cx="1219200" cy="19032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3224454" y="2445649"/>
            <a:ext cx="1205969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3205163" y="1321951"/>
            <a:ext cx="1280160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H="1">
            <a:off x="3152775" y="1357643"/>
            <a:ext cx="1328738" cy="17605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190875" y="1902805"/>
            <a:ext cx="1223968" cy="192343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3221906" y="2154625"/>
            <a:ext cx="1199047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H="1">
            <a:off x="3181351" y="2473419"/>
            <a:ext cx="1223961" cy="140361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3200401" y="2678014"/>
            <a:ext cx="1205969" cy="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2814244" y="2760212"/>
            <a:ext cx="304892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=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170238" y="2760212"/>
            <a:ext cx="383438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40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502139" y="2760212"/>
            <a:ext cx="296876" cy="3077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n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317823" y="2760212"/>
            <a:ext cx="625557" cy="30749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sym typeface="Symbol"/>
              </a:rPr>
              <a:t>Total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84" name="Oval Callout 183"/>
          <p:cNvSpPr/>
          <p:nvPr/>
        </p:nvSpPr>
        <p:spPr>
          <a:xfrm>
            <a:off x="5256456" y="126487"/>
            <a:ext cx="1295400" cy="799360"/>
          </a:xfrm>
          <a:prstGeom prst="wedgeEllipseCallout">
            <a:avLst>
              <a:gd name="adj1" fmla="val -104166"/>
              <a:gd name="adj2" fmla="val 56618"/>
            </a:avLst>
          </a:prstGeom>
          <a:solidFill>
            <a:srgbClr val="00206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5257801" y="363994"/>
            <a:ext cx="58971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5430580" y="363994"/>
            <a:ext cx="58971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+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5626219" y="363994"/>
            <a:ext cx="58971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5793859" y="363994"/>
            <a:ext cx="58971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=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5991979" y="363994"/>
            <a:ext cx="58971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190" name="Oval Callout 189"/>
          <p:cNvSpPr/>
          <p:nvPr/>
        </p:nvSpPr>
        <p:spPr>
          <a:xfrm>
            <a:off x="5273040" y="440123"/>
            <a:ext cx="1295400" cy="799360"/>
          </a:xfrm>
          <a:prstGeom prst="wedgeEllipseCallout">
            <a:avLst>
              <a:gd name="adj1" fmla="val -104166"/>
              <a:gd name="adj2" fmla="val 56618"/>
            </a:avLst>
          </a:prstGeom>
          <a:solidFill>
            <a:srgbClr val="00206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425866" y="653106"/>
            <a:ext cx="36616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5598645" y="653106"/>
            <a:ext cx="36616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+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5794284" y="653106"/>
            <a:ext cx="36616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5961924" y="653106"/>
            <a:ext cx="36616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=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6075773" y="653106"/>
            <a:ext cx="589719" cy="368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17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280313" y="271359"/>
            <a:ext cx="529312" cy="338241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ysClr val="windowText" lastClr="000000"/>
                </a:solidFill>
                <a:cs typeface="Calibri" pitchFamily="34" charset="0"/>
              </a:rPr>
              <a:t>Sol:</a:t>
            </a:r>
          </a:p>
        </p:txBody>
      </p:sp>
      <p:sp>
        <p:nvSpPr>
          <p:cNvPr id="198" name="Cloud 197"/>
          <p:cNvSpPr/>
          <p:nvPr/>
        </p:nvSpPr>
        <p:spPr bwMode="auto">
          <a:xfrm rot="10800000" flipH="1" flipV="1">
            <a:off x="2975980" y="3152236"/>
            <a:ext cx="3272420" cy="1480901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345857" y="3276421"/>
            <a:ext cx="2602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Now identify the cumulative frequency which is greater than</a:t>
            </a:r>
          </a:p>
          <a:p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     or equal to 20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1903864" y="4428176"/>
            <a:ext cx="248786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l</a:t>
            </a:r>
            <a:endParaRPr lang="en-US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2088332" y="442817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+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5" name="Flowchart: Connector 134"/>
          <p:cNvSpPr/>
          <p:nvPr/>
        </p:nvSpPr>
        <p:spPr>
          <a:xfrm>
            <a:off x="1143001" y="1582525"/>
            <a:ext cx="510273" cy="463455"/>
          </a:xfrm>
          <a:prstGeom prst="flowChartConnector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Curved Right Arrow 1"/>
          <p:cNvSpPr/>
          <p:nvPr/>
        </p:nvSpPr>
        <p:spPr>
          <a:xfrm>
            <a:off x="880140" y="895664"/>
            <a:ext cx="262861" cy="436603"/>
          </a:xfrm>
          <a:prstGeom prst="curvedRigh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68" name="Straight Arrow Connector 167"/>
          <p:cNvCxnSpPr/>
          <p:nvPr/>
        </p:nvCxnSpPr>
        <p:spPr>
          <a:xfrm flipH="1">
            <a:off x="3186114" y="1612201"/>
            <a:ext cx="1238255" cy="192703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loud 139" hidden="1"/>
          <p:cNvSpPr/>
          <p:nvPr/>
        </p:nvSpPr>
        <p:spPr bwMode="auto">
          <a:xfrm rot="10800000" flipH="1" flipV="1">
            <a:off x="3112141" y="3092710"/>
            <a:ext cx="3851854" cy="1154492"/>
          </a:xfrm>
          <a:prstGeom prst="cloud">
            <a:avLst/>
          </a:prstGeom>
          <a:solidFill>
            <a:srgbClr val="9879CB">
              <a:lumMod val="50000"/>
            </a:srgbClr>
          </a:solidFill>
          <a:ln w="19050" cap="flat" cmpd="sng" algn="ctr">
            <a:solidFill>
              <a:srgbClr val="000000">
                <a:lumMod val="95000"/>
                <a:lumOff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346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1" name="TextBox 140" hidden="1"/>
          <p:cNvSpPr txBox="1"/>
          <p:nvPr/>
        </p:nvSpPr>
        <p:spPr>
          <a:xfrm>
            <a:off x="3487371" y="3198346"/>
            <a:ext cx="3095719" cy="922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Cumulative frequency of</a:t>
            </a:r>
          </a:p>
          <a:p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The class </a:t>
            </a:r>
            <a:r>
              <a:rPr lang="en-US" b="1" dirty="0" err="1">
                <a:solidFill>
                  <a:prstClr val="white"/>
                </a:solidFill>
                <a:latin typeface="Comic Sans MS" pitchFamily="66" charset="0"/>
              </a:rPr>
              <a:t>preceeding</a:t>
            </a:r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 the </a:t>
            </a:r>
          </a:p>
          <a:p>
            <a:r>
              <a:rPr lang="en-US" b="1" dirty="0">
                <a:solidFill>
                  <a:prstClr val="white"/>
                </a:solidFill>
                <a:latin typeface="Comic Sans MS" pitchFamily="66" charset="0"/>
              </a:rPr>
              <a:t>       Median class (c.f.)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704497" y="3063785"/>
            <a:ext cx="311304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sym typeface="Symbol"/>
              </a:rPr>
              <a:t>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904029" y="3108057"/>
            <a:ext cx="295274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9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172964" y="3741779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=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384632" y="3724861"/>
            <a:ext cx="686406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144.5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974327" y="3724864"/>
            <a:ext cx="320922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+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7348261" y="3597868"/>
            <a:ext cx="306078" cy="338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9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>
            <a:off x="7410471" y="3916620"/>
            <a:ext cx="193896" cy="119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7342597" y="3886920"/>
            <a:ext cx="295273" cy="3385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prstClr val="black"/>
                </a:solidFill>
                <a:sym typeface="Symbol"/>
              </a:rPr>
              <a:t>4</a:t>
            </a:r>
            <a:endParaRPr lang="en-US" sz="1600" kern="0" dirty="0">
              <a:solidFill>
                <a:prstClr val="black"/>
              </a:solidFill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 flipH="1">
            <a:off x="7453456" y="3313370"/>
            <a:ext cx="303467" cy="1916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7441868" y="3018179"/>
            <a:ext cx="303467" cy="1916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606352" y="336155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</a:p>
        </p:txBody>
      </p:sp>
      <p:cxnSp>
        <p:nvCxnSpPr>
          <p:cNvPr id="160" name="Straight Connector 159"/>
          <p:cNvCxnSpPr/>
          <p:nvPr/>
        </p:nvCxnSpPr>
        <p:spPr>
          <a:xfrm flipH="1">
            <a:off x="7311283" y="3979678"/>
            <a:ext cx="303467" cy="1916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7299695" y="3684487"/>
            <a:ext cx="303467" cy="1916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7565747" y="3618446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Bookman Old Style" pitchFamily="18" charset="0"/>
              </a:rPr>
              <a:t>2.25</a:t>
            </a:r>
          </a:p>
        </p:txBody>
      </p:sp>
      <p:sp>
        <p:nvSpPr>
          <p:cNvPr id="5" name="Rectangle 4"/>
          <p:cNvSpPr/>
          <p:nvPr/>
        </p:nvSpPr>
        <p:spPr>
          <a:xfrm>
            <a:off x="3728201" y="440123"/>
            <a:ext cx="1521904" cy="2578056"/>
          </a:xfrm>
          <a:prstGeom prst="rect">
            <a:avLst/>
          </a:prstGeom>
          <a:solidFill>
            <a:srgbClr val="00B0F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28600" y="209550"/>
            <a:ext cx="8686800" cy="4800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13297" y="-524594"/>
            <a:ext cx="1778245" cy="307777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CEC597">
                <a:shade val="80000"/>
              </a:srgbClr>
            </a:solidFill>
            <a:prstDash val="solid"/>
          </a:ln>
          <a:effectLst>
            <a:outerShdw blurRad="50800" dist="38100" dir="5400000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kern="0" dirty="0" smtClean="0">
                <a:solidFill>
                  <a:prstClr val="black"/>
                </a:solidFill>
                <a:latin typeface="Rockwell"/>
                <a:cs typeface="Calibri" pitchFamily="34" charset="0"/>
              </a:rPr>
              <a:t>Exercise 14.3 – Q.4</a:t>
            </a:r>
            <a:endParaRPr lang="en-US" sz="1400" b="1" kern="0" dirty="0">
              <a:solidFill>
                <a:prstClr val="black"/>
              </a:solidFill>
              <a:latin typeface="Rockwell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4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2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00"/>
                            </p:stCondLst>
                            <p:childTnLst>
                              <p:par>
                                <p:cTn id="26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00"/>
                            </p:stCondLst>
                            <p:childTnLst>
                              <p:par>
                                <p:cTn id="29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"/>
                            </p:stCondLst>
                            <p:childTnLst>
                              <p:par>
                                <p:cTn id="3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00"/>
                            </p:stCondLst>
                            <p:childTnLst>
                              <p:par>
                                <p:cTn id="37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7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9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7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7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75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0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2" fill="hold">
                      <p:stCondLst>
                        <p:cond delay="indefinite"/>
                      </p:stCondLst>
                      <p:childTnLst>
                        <p:par>
                          <p:cTn id="493" fill="hold">
                            <p:stCondLst>
                              <p:cond delay="0"/>
                            </p:stCondLst>
                            <p:childTnLst>
                              <p:par>
                                <p:cTn id="49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3" fill="hold">
                            <p:stCondLst>
                              <p:cond delay="500"/>
                            </p:stCondLst>
                            <p:childTnLst>
                              <p:par>
                                <p:cTn id="5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1000"/>
                            </p:stCondLst>
                            <p:childTnLst>
                              <p:par>
                                <p:cTn id="5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0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4" fill="hold">
                      <p:stCondLst>
                        <p:cond delay="indefinite"/>
                      </p:stCondLst>
                      <p:childTnLst>
                        <p:par>
                          <p:cTn id="675" fill="hold">
                            <p:stCondLst>
                              <p:cond delay="0"/>
                            </p:stCondLst>
                            <p:childTnLst>
                              <p:par>
                                <p:cTn id="67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7" fill="hold">
                      <p:stCondLst>
                        <p:cond delay="indefinite"/>
                      </p:stCondLst>
                      <p:childTnLst>
                        <p:par>
                          <p:cTn id="728" fill="hold">
                            <p:stCondLst>
                              <p:cond delay="0"/>
                            </p:stCondLst>
                            <p:childTnLst>
                              <p:par>
                                <p:cTn id="7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7" fill="hold">
                      <p:stCondLst>
                        <p:cond delay="indefinite"/>
                      </p:stCondLst>
                      <p:childTnLst>
                        <p:par>
                          <p:cTn id="738" fill="hold">
                            <p:stCondLst>
                              <p:cond delay="0"/>
                            </p:stCondLst>
                            <p:childTnLst>
                              <p:par>
                                <p:cTn id="7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4" fill="hold">
                      <p:stCondLst>
                        <p:cond delay="indefinite"/>
                      </p:stCondLst>
                      <p:childTnLst>
                        <p:par>
                          <p:cTn id="745" fill="hold">
                            <p:stCondLst>
                              <p:cond delay="0"/>
                            </p:stCondLst>
                            <p:childTnLst>
                              <p:par>
                                <p:cTn id="74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2" fill="hold">
                      <p:stCondLst>
                        <p:cond delay="indefinite"/>
                      </p:stCondLst>
                      <p:childTnLst>
                        <p:par>
                          <p:cTn id="773" fill="hold">
                            <p:stCondLst>
                              <p:cond delay="0"/>
                            </p:stCondLst>
                            <p:childTnLst>
                              <p:par>
                                <p:cTn id="77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6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8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3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4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5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6" fill="hold">
                            <p:stCondLst>
                              <p:cond delay="750"/>
                            </p:stCondLst>
                            <p:childTnLst>
                              <p:par>
                                <p:cTn id="7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0" fill="hold">
                      <p:stCondLst>
                        <p:cond delay="indefinite"/>
                      </p:stCondLst>
                      <p:childTnLst>
                        <p:par>
                          <p:cTn id="791" fill="hold">
                            <p:stCondLst>
                              <p:cond delay="0"/>
                            </p:stCondLst>
                            <p:childTnLst>
                              <p:par>
                                <p:cTn id="7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0" fill="hold">
                      <p:stCondLst>
                        <p:cond delay="indefinite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5" fill="hold">
                      <p:stCondLst>
                        <p:cond delay="indefinite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2" fill="hold">
                      <p:stCondLst>
                        <p:cond delay="indefinite"/>
                      </p:stCondLst>
                      <p:childTnLst>
                        <p:par>
                          <p:cTn id="813" fill="hold">
                            <p:stCondLst>
                              <p:cond delay="0"/>
                            </p:stCondLst>
                            <p:childTnLst>
                              <p:par>
                                <p:cTn id="8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6" fill="hold">
                      <p:stCondLst>
                        <p:cond delay="indefinite"/>
                      </p:stCondLst>
                      <p:childTnLst>
                        <p:par>
                          <p:cTn id="827" fill="hold">
                            <p:stCondLst>
                              <p:cond delay="0"/>
                            </p:stCondLst>
                            <p:childTnLst>
                              <p:par>
                                <p:cTn id="8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1" fill="hold">
                      <p:stCondLst>
                        <p:cond delay="indefinite"/>
                      </p:stCondLst>
                      <p:childTnLst>
                        <p:par>
                          <p:cTn id="842" fill="hold">
                            <p:stCondLst>
                              <p:cond delay="0"/>
                            </p:stCondLst>
                            <p:childTnLst>
                              <p:par>
                                <p:cTn id="8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8" fill="hold">
                      <p:stCondLst>
                        <p:cond delay="indefinite"/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4" fill="hold">
                      <p:stCondLst>
                        <p:cond delay="indefinite"/>
                      </p:stCondLst>
                      <p:childTnLst>
                        <p:par>
                          <p:cTn id="875" fill="hold">
                            <p:stCondLst>
                              <p:cond delay="0"/>
                            </p:stCondLst>
                            <p:childTnLst>
                              <p:par>
                                <p:cTn id="87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1" fill="hold">
                      <p:stCondLst>
                        <p:cond delay="indefinite"/>
                      </p:stCondLst>
                      <p:childTnLst>
                        <p:par>
                          <p:cTn id="882" fill="hold">
                            <p:stCondLst>
                              <p:cond delay="0"/>
                            </p:stCondLst>
                            <p:childTnLst>
                              <p:par>
                                <p:cTn id="88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8" fill="hold">
                      <p:stCondLst>
                        <p:cond delay="indefinite"/>
                      </p:stCondLst>
                      <p:childTnLst>
                        <p:par>
                          <p:cTn id="889" fill="hold">
                            <p:stCondLst>
                              <p:cond delay="0"/>
                            </p:stCondLst>
                            <p:childTnLst>
                              <p:par>
                                <p:cTn id="89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2" fill="hold">
                      <p:stCondLst>
                        <p:cond delay="indefinite"/>
                      </p:stCondLst>
                      <p:childTnLst>
                        <p:par>
                          <p:cTn id="903" fill="hold">
                            <p:stCondLst>
                              <p:cond delay="0"/>
                            </p:stCondLst>
                            <p:childTnLst>
                              <p:par>
                                <p:cTn id="90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9" fill="hold">
                      <p:stCondLst>
                        <p:cond delay="indefinite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6" fill="hold">
                      <p:stCondLst>
                        <p:cond delay="indefinite"/>
                      </p:stCondLst>
                      <p:childTnLst>
                        <p:par>
                          <p:cTn id="917" fill="hold">
                            <p:stCondLst>
                              <p:cond delay="0"/>
                            </p:stCondLst>
                            <p:childTnLst>
                              <p:par>
                                <p:cTn id="91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3" fill="hold">
                      <p:stCondLst>
                        <p:cond delay="indefinite"/>
                      </p:stCondLst>
                      <p:childTnLst>
                        <p:par>
                          <p:cTn id="924" fill="hold">
                            <p:stCondLst>
                              <p:cond delay="0"/>
                            </p:stCondLst>
                            <p:childTnLst>
                              <p:par>
                                <p:cTn id="9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8" fill="hold">
                      <p:stCondLst>
                        <p:cond delay="indefinite"/>
                      </p:stCondLst>
                      <p:childTnLst>
                        <p:par>
                          <p:cTn id="929" fill="hold">
                            <p:stCondLst>
                              <p:cond delay="0"/>
                            </p:stCondLst>
                            <p:childTnLst>
                              <p:par>
                                <p:cTn id="9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5" fill="hold">
                      <p:stCondLst>
                        <p:cond delay="indefinite"/>
                      </p:stCondLst>
                      <p:childTnLst>
                        <p:par>
                          <p:cTn id="936" fill="hold">
                            <p:stCondLst>
                              <p:cond delay="0"/>
                            </p:stCondLst>
                            <p:childTnLst>
                              <p:par>
                                <p:cTn id="9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500"/>
                            </p:stCondLst>
                            <p:childTnLst>
                              <p:par>
                                <p:cTn id="9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1000"/>
                            </p:stCondLst>
                            <p:childTnLst>
                              <p:par>
                                <p:cTn id="9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8" fill="hold">
                      <p:stCondLst>
                        <p:cond delay="indefinite"/>
                      </p:stCondLst>
                      <p:childTnLst>
                        <p:par>
                          <p:cTn id="949" fill="hold">
                            <p:stCondLst>
                              <p:cond delay="0"/>
                            </p:stCondLst>
                            <p:childTnLst>
                              <p:par>
                                <p:cTn id="95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5" fill="hold">
                      <p:stCondLst>
                        <p:cond delay="indefinite"/>
                      </p:stCondLst>
                      <p:childTnLst>
                        <p:par>
                          <p:cTn id="956" fill="hold">
                            <p:stCondLst>
                              <p:cond delay="0"/>
                            </p:stCondLst>
                            <p:childTnLst>
                              <p:par>
                                <p:cTn id="95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2" fill="hold">
                      <p:stCondLst>
                        <p:cond delay="indefinite"/>
                      </p:stCondLst>
                      <p:childTnLst>
                        <p:par>
                          <p:cTn id="963" fill="hold">
                            <p:stCondLst>
                              <p:cond delay="0"/>
                            </p:stCondLst>
                            <p:childTnLst>
                              <p:par>
                                <p:cTn id="96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9" fill="hold">
                      <p:stCondLst>
                        <p:cond delay="indefinite"/>
                      </p:stCondLst>
                      <p:childTnLst>
                        <p:par>
                          <p:cTn id="970" fill="hold">
                            <p:stCondLst>
                              <p:cond delay="0"/>
                            </p:stCondLst>
                            <p:childTnLst>
                              <p:par>
                                <p:cTn id="97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6" fill="hold">
                      <p:stCondLst>
                        <p:cond delay="indefinite"/>
                      </p:stCondLst>
                      <p:childTnLst>
                        <p:par>
                          <p:cTn id="977" fill="hold">
                            <p:stCondLst>
                              <p:cond delay="0"/>
                            </p:stCondLst>
                            <p:childTnLst>
                              <p:par>
                                <p:cTn id="97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3" fill="hold">
                      <p:stCondLst>
                        <p:cond delay="indefinite"/>
                      </p:stCondLst>
                      <p:childTnLst>
                        <p:par>
                          <p:cTn id="984" fill="hold">
                            <p:stCondLst>
                              <p:cond delay="0"/>
                            </p:stCondLst>
                            <p:childTnLst>
                              <p:par>
                                <p:cTn id="98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0" fill="hold">
                      <p:stCondLst>
                        <p:cond delay="indefinite"/>
                      </p:stCondLst>
                      <p:childTnLst>
                        <p:par>
                          <p:cTn id="991" fill="hold">
                            <p:stCondLst>
                              <p:cond delay="0"/>
                            </p:stCondLst>
                            <p:childTnLst>
                              <p:par>
                                <p:cTn id="9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500"/>
                            </p:stCondLst>
                            <p:childTnLst>
                              <p:par>
                                <p:cTn id="9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3" fill="hold">
                      <p:stCondLst>
                        <p:cond delay="indefinite"/>
                      </p:stCondLst>
                      <p:childTnLst>
                        <p:par>
                          <p:cTn id="1004" fill="hold">
                            <p:stCondLst>
                              <p:cond delay="0"/>
                            </p:stCondLst>
                            <p:childTnLst>
                              <p:par>
                                <p:cTn id="100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0" fill="hold">
                      <p:stCondLst>
                        <p:cond delay="indefinite"/>
                      </p:stCondLst>
                      <p:childTnLst>
                        <p:par>
                          <p:cTn id="1011" fill="hold">
                            <p:stCondLst>
                              <p:cond delay="0"/>
                            </p:stCondLst>
                            <p:childTnLst>
                              <p:par>
                                <p:cTn id="10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7" fill="hold">
                      <p:stCondLst>
                        <p:cond delay="indefinite"/>
                      </p:stCondLst>
                      <p:childTnLst>
                        <p:par>
                          <p:cTn id="1018" fill="hold">
                            <p:stCondLst>
                              <p:cond delay="0"/>
                            </p:stCondLst>
                            <p:childTnLst>
                              <p:par>
                                <p:cTn id="10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4" fill="hold">
                      <p:stCondLst>
                        <p:cond delay="indefinite"/>
                      </p:stCondLst>
                      <p:childTnLst>
                        <p:par>
                          <p:cTn id="1025" fill="hold">
                            <p:stCondLst>
                              <p:cond delay="0"/>
                            </p:stCondLst>
                            <p:childTnLst>
                              <p:par>
                                <p:cTn id="10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1" fill="hold">
                      <p:stCondLst>
                        <p:cond delay="indefinite"/>
                      </p:stCondLst>
                      <p:childTnLst>
                        <p:par>
                          <p:cTn id="1032" fill="hold">
                            <p:stCondLst>
                              <p:cond delay="0"/>
                            </p:stCondLst>
                            <p:childTnLst>
                              <p:par>
                                <p:cTn id="10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6" fill="hold">
                      <p:stCondLst>
                        <p:cond delay="indefinite"/>
                      </p:stCondLst>
                      <p:childTnLst>
                        <p:par>
                          <p:cTn id="1037" fill="hold">
                            <p:stCondLst>
                              <p:cond delay="0"/>
                            </p:stCondLst>
                            <p:childTnLst>
                              <p:par>
                                <p:cTn id="10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1" fill="hold">
                      <p:stCondLst>
                        <p:cond delay="indefinite"/>
                      </p:stCondLst>
                      <p:childTnLst>
                        <p:par>
                          <p:cTn id="1042" fill="hold">
                            <p:stCondLst>
                              <p:cond delay="0"/>
                            </p:stCondLst>
                            <p:childTnLst>
                              <p:par>
                                <p:cTn id="10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8" fill="hold">
                      <p:stCondLst>
                        <p:cond delay="indefinite"/>
                      </p:stCondLst>
                      <p:childTnLst>
                        <p:par>
                          <p:cTn id="1049" fill="hold">
                            <p:stCondLst>
                              <p:cond delay="0"/>
                            </p:stCondLst>
                            <p:childTnLst>
                              <p:par>
                                <p:cTn id="105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5" fill="hold">
                      <p:stCondLst>
                        <p:cond delay="indefinite"/>
                      </p:stCondLst>
                      <p:childTnLst>
                        <p:par>
                          <p:cTn id="1056" fill="hold">
                            <p:stCondLst>
                              <p:cond delay="0"/>
                            </p:stCondLst>
                            <p:childTnLst>
                              <p:par>
                                <p:cTn id="10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500"/>
                            </p:stCondLst>
                            <p:childTnLst>
                              <p:par>
                                <p:cTn id="106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5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6" fill="hold">
                      <p:stCondLst>
                        <p:cond delay="indefinite"/>
                      </p:stCondLst>
                      <p:childTnLst>
                        <p:par>
                          <p:cTn id="1067" fill="hold">
                            <p:stCondLst>
                              <p:cond delay="0"/>
                            </p:stCondLst>
                            <p:childTnLst>
                              <p:par>
                                <p:cTn id="10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43" grpId="0" animBg="1"/>
      <p:bldP spid="43" grpId="1" animBg="1"/>
      <p:bldP spid="143" grpId="0" animBg="1"/>
      <p:bldP spid="143" grpId="1" animBg="1"/>
      <p:bldP spid="25" grpId="0"/>
      <p:bldP spid="26" grpId="0"/>
      <p:bldP spid="162" grpId="0" animBg="1"/>
      <p:bldP spid="162" grpId="1" animBg="1"/>
      <p:bldP spid="162" grpId="2" animBg="1"/>
      <p:bldP spid="162" grpId="3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2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7" grpId="0"/>
      <p:bldP spid="69" grpId="0"/>
      <p:bldP spid="71" grpId="0"/>
      <p:bldP spid="72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90" grpId="0"/>
      <p:bldP spid="91" grpId="0"/>
      <p:bldP spid="92" grpId="0"/>
      <p:bldP spid="93" grpId="0"/>
      <p:bldP spid="94" grpId="0"/>
      <p:bldP spid="97" grpId="0" animBg="1"/>
      <p:bldP spid="98" grpId="0" animBg="1"/>
      <p:bldP spid="99" grpId="0"/>
      <p:bldP spid="101" grpId="0"/>
      <p:bldP spid="102" grpId="0"/>
      <p:bldP spid="103" grpId="0"/>
      <p:bldP spid="104" grpId="0"/>
      <p:bldP spid="105" grpId="0"/>
      <p:bldP spid="106" grpId="0"/>
      <p:bldP spid="109" grpId="0"/>
      <p:bldP spid="110" grpId="0"/>
      <p:bldP spid="111" grpId="0"/>
      <p:bldP spid="113" grpId="0" animBg="1"/>
      <p:bldP spid="114" grpId="0" animBg="1"/>
      <p:bldP spid="117" grpId="0"/>
      <p:bldP spid="118" grpId="0"/>
      <p:bldP spid="121" grpId="0"/>
      <p:bldP spid="122" grpId="0"/>
      <p:bldP spid="123" grpId="0"/>
      <p:bldP spid="125" grpId="0"/>
      <p:bldP spid="126" grpId="0"/>
      <p:bldP spid="127" grpId="0"/>
      <p:bldP spid="128" grpId="0"/>
      <p:bldP spid="129" grpId="0"/>
      <p:bldP spid="131" grpId="0"/>
      <p:bldP spid="132" grpId="0"/>
      <p:bldP spid="133" grpId="0"/>
      <p:bldP spid="134" grpId="0"/>
      <p:bldP spid="138" grpId="0"/>
      <p:bldP spid="139" grpId="0"/>
      <p:bldP spid="142" grpId="0"/>
      <p:bldP spid="144" grpId="0"/>
      <p:bldP spid="145" grpId="0"/>
      <p:bldP spid="146" grpId="0"/>
      <p:bldP spid="3" grpId="0" animBg="1"/>
      <p:bldP spid="3" grpId="1" animBg="1"/>
      <p:bldP spid="179" grpId="0"/>
      <p:bldP spid="180" grpId="0"/>
      <p:bldP spid="181" grpId="0"/>
      <p:bldP spid="182" grpId="0"/>
      <p:bldP spid="184" grpId="0" animBg="1"/>
      <p:bldP spid="185" grpId="0"/>
      <p:bldP spid="185" grpId="1"/>
      <p:bldP spid="186" grpId="0"/>
      <p:bldP spid="186" grpId="1"/>
      <p:bldP spid="187" grpId="0"/>
      <p:bldP spid="187" grpId="1"/>
      <p:bldP spid="188" grpId="0"/>
      <p:bldP spid="188" grpId="1"/>
      <p:bldP spid="189" grpId="0"/>
      <p:bldP spid="189" grpId="1"/>
      <p:bldP spid="190" grpId="0" animBg="1"/>
      <p:bldP spid="191" grpId="0"/>
      <p:bldP spid="191" grpId="1"/>
      <p:bldP spid="192" grpId="0"/>
      <p:bldP spid="192" grpId="1"/>
      <p:bldP spid="193" grpId="0"/>
      <p:bldP spid="193" grpId="1"/>
      <p:bldP spid="194" grpId="0"/>
      <p:bldP spid="194" grpId="1"/>
      <p:bldP spid="195" grpId="0"/>
      <p:bldP spid="195" grpId="1"/>
      <p:bldP spid="197" grpId="0" animBg="1"/>
      <p:bldP spid="198" grpId="0" animBg="1"/>
      <p:bldP spid="198" grpId="1" animBg="1"/>
      <p:bldP spid="199" grpId="0"/>
      <p:bldP spid="199" grpId="1"/>
      <p:bldP spid="203" grpId="0"/>
      <p:bldP spid="204" grpId="0"/>
      <p:bldP spid="135" grpId="0" animBg="1"/>
      <p:bldP spid="135" grpId="1" animBg="1"/>
      <p:bldP spid="2" grpId="0" animBg="1"/>
      <p:bldP spid="2" grpId="1" animBg="1"/>
      <p:bldP spid="140" grpId="0" animBg="1"/>
      <p:bldP spid="140" grpId="1" animBg="1"/>
      <p:bldP spid="141" grpId="0"/>
      <p:bldP spid="141" grpId="1"/>
      <p:bldP spid="147" grpId="0"/>
      <p:bldP spid="148" grpId="0"/>
      <p:bldP spid="149" grpId="0"/>
      <p:bldP spid="150" grpId="0"/>
      <p:bldP spid="151" grpId="0"/>
      <p:bldP spid="152" grpId="0"/>
      <p:bldP spid="154" grpId="0"/>
      <p:bldP spid="159" grpId="0"/>
      <p:bldP spid="163" grpId="0"/>
      <p:bldP spid="5" grpId="0" animBg="1"/>
      <p:bldP spid="5" grpId="1" animBg="1"/>
      <p:bldP spid="1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234134" y="2033141"/>
            <a:ext cx="267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prstClr val="black"/>
                </a:solidFill>
              </a:rPr>
              <a:t>Module_25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328" y="-492656"/>
            <a:ext cx="332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X_CBSE_2017-18_Mod-21</a:t>
            </a:r>
          </a:p>
        </p:txBody>
      </p:sp>
    </p:spTree>
    <p:extLst>
      <p:ext uri="{BB962C8B-B14F-4D97-AF65-F5344CB8AC3E}">
        <p14:creationId xmlns:p14="http://schemas.microsoft.com/office/powerpoint/2010/main" val="215355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6afe9f3f289e4685d8755aabcf4281eb168f6e"/>
</p:tagLst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hapter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34120</TotalTime>
  <Words>2205</Words>
  <Application>Microsoft Office PowerPoint</Application>
  <PresentationFormat>On-screen Show (16:9)</PresentationFormat>
  <Paragraphs>1053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40" baseType="lpstr">
      <vt:lpstr>AkrutiDevNatraj</vt:lpstr>
      <vt:lpstr>AkrutiDevNavaneet</vt:lpstr>
      <vt:lpstr>Arial</vt:lpstr>
      <vt:lpstr>Arial Black</vt:lpstr>
      <vt:lpstr>Book Antiqua</vt:lpstr>
      <vt:lpstr>Bookman Old Style</vt:lpstr>
      <vt:lpstr>Calibri</vt:lpstr>
      <vt:lpstr>Cambria</vt:lpstr>
      <vt:lpstr>Comic Sans MS</vt:lpstr>
      <vt:lpstr>MV Boli</vt:lpstr>
      <vt:lpstr>Rockwell</vt:lpstr>
      <vt:lpstr>Symbol</vt:lpstr>
      <vt:lpstr>Times New Roman</vt:lpstr>
      <vt:lpstr>Tw Cen MT</vt:lpstr>
      <vt:lpstr>Wingdings 2</vt:lpstr>
      <vt:lpstr>Chapter 2</vt:lpstr>
      <vt:lpstr>Custom Design</vt:lpstr>
      <vt:lpstr>1_Custom Design</vt:lpstr>
      <vt:lpstr>2_Custom Design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T.S BORA</cp:lastModifiedBy>
  <cp:revision>5177</cp:revision>
  <dcterms:created xsi:type="dcterms:W3CDTF">2013-09-18T07:07:36Z</dcterms:created>
  <dcterms:modified xsi:type="dcterms:W3CDTF">2022-04-23T05:21:30Z</dcterms:modified>
</cp:coreProperties>
</file>